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8" r:id="rId43"/>
    <p:sldId id="296" r:id="rId44"/>
    <p:sldId id="299" r:id="rId45"/>
    <p:sldId id="300" r:id="rId46"/>
    <p:sldId id="301" r:id="rId47"/>
    <p:sldId id="302" r:id="rId48"/>
    <p:sldId id="303" r:id="rId49"/>
    <p:sldId id="304" r:id="rId50"/>
    <p:sldId id="319" r:id="rId51"/>
    <p:sldId id="320" r:id="rId52"/>
    <p:sldId id="321" r:id="rId53"/>
    <p:sldId id="322" r:id="rId54"/>
    <p:sldId id="323"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24" r:id="rId70"/>
    <p:sldId id="325" r:id="rId71"/>
    <p:sldId id="326" r:id="rId72"/>
    <p:sldId id="327" r:id="rId73"/>
    <p:sldId id="328" r:id="rId74"/>
    <p:sldId id="329" r:id="rId75"/>
    <p:sldId id="330" r:id="rId76"/>
    <p:sldId id="2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723"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711B-CF8C-4D29-044D-D73613D03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FC7A202-7882-D8CB-AD68-C806E6417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945CC93-2512-ADFE-41EE-FC538FD31D74}"/>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B34613DE-1436-5241-925A-5BD5A354DAC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19204E-09A2-F8BD-DDC0-33C284DFC158}"/>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3732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4CCB-1C30-8EFA-3A65-E424D82DDF5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1DB5931-A702-BC9D-45C0-53877E3C0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9A7752C-559C-B6DA-3EF7-362FD13B3C22}"/>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38679113-138C-18D1-9F14-4D9DBC5F9E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C37FE7-867F-9C70-ACD9-35700381756C}"/>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286275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EC449-285B-5D3E-2A7C-0BDCE03220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67C529-8378-AF89-52F7-CC3FF7551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FC4A6BE-F1F6-42A1-45A5-5A64C28DB60B}"/>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FDC3CE5F-A838-47E6-7A4B-A9291A004A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2A525B-7E14-7C43-5062-69C75DCC16AD}"/>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37548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43F3-5D14-05EA-DA35-25E0AFEC653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89D1369-CCA4-4081-0BAC-7FBCF3F2A7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644742-E79D-0702-F56B-42F867564621}"/>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5D4BAA7D-8C0B-40BC-65AE-B75785F04E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52EAF6-AE5A-B703-BE13-C422A17C1D80}"/>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350476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3954-AF0B-8F1D-D198-45343D8AC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471303C-7578-C504-E0F5-A2E89626EF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56B5E-F3A4-C4E9-9D8A-806881D082A3}"/>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49AEBFAD-B1ED-1C8A-760F-E54E64C97DA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3C1418A-C627-933F-D9FA-FF38FC50A182}"/>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1128295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F856-3E9E-59AD-9603-10E6D1A104D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7F0686-2D77-4BED-0CF8-DCAA872B21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93AF043-1B08-145F-9D44-625F0AAAA6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C6089B1-184B-B2E6-4582-9DD9D406F9C3}"/>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6" name="Footer Placeholder 5">
            <a:extLst>
              <a:ext uri="{FF2B5EF4-FFF2-40B4-BE49-F238E27FC236}">
                <a16:creationId xmlns:a16="http://schemas.microsoft.com/office/drawing/2014/main" id="{E6A1F3B0-7F47-8708-AEF0-0E7A3227757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5DD0F6A-05EA-7976-F135-D2AC6942AEFA}"/>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221465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A82E5-9716-F0CE-C4AC-A0B48D2222C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CD004A-7B35-32C0-4A92-E4E3213C0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A7531F-2679-39E3-CC5B-2A8968F73F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E31470-E66D-BBEA-B2AC-EFF735650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FDCFE7-705A-C120-68F7-87CCE3869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CB2A480-1AF7-D81A-64FC-5B02A85FD61A}"/>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8" name="Footer Placeholder 7">
            <a:extLst>
              <a:ext uri="{FF2B5EF4-FFF2-40B4-BE49-F238E27FC236}">
                <a16:creationId xmlns:a16="http://schemas.microsoft.com/office/drawing/2014/main" id="{56B7674E-4E93-F3EE-8D8E-B92248E35EC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178EE5B-F19A-3FA0-C2A9-7983871422B7}"/>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276818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06B4-EEC5-FED3-E061-B94804A3015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317A045-A989-4261-A532-D40F6437313D}"/>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4" name="Footer Placeholder 3">
            <a:extLst>
              <a:ext uri="{FF2B5EF4-FFF2-40B4-BE49-F238E27FC236}">
                <a16:creationId xmlns:a16="http://schemas.microsoft.com/office/drawing/2014/main" id="{F91BF0EB-C068-7257-9141-F3CD3133AA0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489B76B-1FDB-3B24-A3DD-8D60723AC41F}"/>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372120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8E85D-8CF6-F824-CFD0-11F71BBF5586}"/>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3" name="Footer Placeholder 2">
            <a:extLst>
              <a:ext uri="{FF2B5EF4-FFF2-40B4-BE49-F238E27FC236}">
                <a16:creationId xmlns:a16="http://schemas.microsoft.com/office/drawing/2014/main" id="{723D5B69-434F-1938-F2A6-C45BD4D06F1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730E0F3-ED28-0CF2-7501-715FA250B3A4}"/>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14160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B1B6-2D55-5ABE-08C4-91A4DADEF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C5B40F2-FAA0-E4EC-9279-A2B779C65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0A4C4DF-4291-ACC9-7D14-6B980C9FF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6603A-CE6B-3FB7-8619-44C6F378F2F4}"/>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6" name="Footer Placeholder 5">
            <a:extLst>
              <a:ext uri="{FF2B5EF4-FFF2-40B4-BE49-F238E27FC236}">
                <a16:creationId xmlns:a16="http://schemas.microsoft.com/office/drawing/2014/main" id="{438E5383-111F-A8AC-BA9C-10DD1989AE6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9EEA8A-4869-AF9B-9BBB-4BB032341CA0}"/>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270923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DA61-E6EB-F589-C37D-C3C355825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ABC7CC8-974A-4766-95CC-B5E827C30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17A4648-47FD-A403-57BE-8B992F745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CD0D4-70C0-F7D0-FB40-BC6F9B6D00A3}"/>
              </a:ext>
            </a:extLst>
          </p:cNvPr>
          <p:cNvSpPr>
            <a:spLocks noGrp="1"/>
          </p:cNvSpPr>
          <p:nvPr>
            <p:ph type="dt" sz="half" idx="10"/>
          </p:nvPr>
        </p:nvSpPr>
        <p:spPr/>
        <p:txBody>
          <a:bodyPr/>
          <a:lstStyle/>
          <a:p>
            <a:fld id="{88CE2767-FAF7-435E-AAB6-B341013E0D7B}" type="datetimeFigureOut">
              <a:rPr lang="en-AU" smtClean="0"/>
              <a:t>2/08/2024</a:t>
            </a:fld>
            <a:endParaRPr lang="en-AU"/>
          </a:p>
        </p:txBody>
      </p:sp>
      <p:sp>
        <p:nvSpPr>
          <p:cNvPr id="6" name="Footer Placeholder 5">
            <a:extLst>
              <a:ext uri="{FF2B5EF4-FFF2-40B4-BE49-F238E27FC236}">
                <a16:creationId xmlns:a16="http://schemas.microsoft.com/office/drawing/2014/main" id="{97AA75CD-668C-075E-82F0-DF41EF19BD9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B111957-BDCD-F410-AE50-DCC380386673}"/>
              </a:ext>
            </a:extLst>
          </p:cNvPr>
          <p:cNvSpPr>
            <a:spLocks noGrp="1"/>
          </p:cNvSpPr>
          <p:nvPr>
            <p:ph type="sldNum" sz="quarter" idx="12"/>
          </p:nvPr>
        </p:nvSpPr>
        <p:spPr/>
        <p:txBody>
          <a:bodyPr/>
          <a:lstStyle/>
          <a:p>
            <a:fld id="{2F317C6C-8D8D-4ABD-99B3-40A8EEB61AE8}" type="slidenum">
              <a:rPr lang="en-AU" smtClean="0"/>
              <a:t>‹#›</a:t>
            </a:fld>
            <a:endParaRPr lang="en-AU"/>
          </a:p>
        </p:txBody>
      </p:sp>
    </p:spTree>
    <p:extLst>
      <p:ext uri="{BB962C8B-B14F-4D97-AF65-F5344CB8AC3E}">
        <p14:creationId xmlns:p14="http://schemas.microsoft.com/office/powerpoint/2010/main" val="418483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C75ED-3B91-3B62-E4EE-D2B2F0D3B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C178DFB-1C7C-E4A0-472A-DDF6931AD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5F0C62E-0EDF-25FD-6828-50C67E7CB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CE2767-FAF7-435E-AAB6-B341013E0D7B}" type="datetimeFigureOut">
              <a:rPr lang="en-AU" smtClean="0"/>
              <a:t>2/08/2024</a:t>
            </a:fld>
            <a:endParaRPr lang="en-AU"/>
          </a:p>
        </p:txBody>
      </p:sp>
      <p:sp>
        <p:nvSpPr>
          <p:cNvPr id="5" name="Footer Placeholder 4">
            <a:extLst>
              <a:ext uri="{FF2B5EF4-FFF2-40B4-BE49-F238E27FC236}">
                <a16:creationId xmlns:a16="http://schemas.microsoft.com/office/drawing/2014/main" id="{72BFD14B-0811-B588-B3E5-E61C49E46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14CE7CD0-262E-73DB-6D0B-70A6E0676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317C6C-8D8D-4ABD-99B3-40A8EEB61AE8}" type="slidenum">
              <a:rPr lang="en-AU" smtClean="0"/>
              <a:t>‹#›</a:t>
            </a:fld>
            <a:endParaRPr lang="en-AU"/>
          </a:p>
        </p:txBody>
      </p:sp>
    </p:spTree>
    <p:extLst>
      <p:ext uri="{BB962C8B-B14F-4D97-AF65-F5344CB8AC3E}">
        <p14:creationId xmlns:p14="http://schemas.microsoft.com/office/powerpoint/2010/main" val="767507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anvas.acu.edu.au/courses/17376/announcements" TargetMode="External"/><Relationship Id="rId2" Type="http://schemas.openxmlformats.org/officeDocument/2006/relationships/hyperlink" Target="https://www.gmetrix.net/" TargetMode="External"/><Relationship Id="rId1" Type="http://schemas.openxmlformats.org/officeDocument/2006/relationships/slideLayout" Target="../slideLayouts/slideLayout2.xml"/><Relationship Id="rId4" Type="http://schemas.openxmlformats.org/officeDocument/2006/relationships/hyperlink" Target="https://canvas.acu.edu.au/courses/17376/assignments/4567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rodigy.gmetrix.ne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Sxxxxxx@myacu.edu.au"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mailto:Business.Admin@acu.edu.au"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mailto:Hema.Soundranayagam@acu.edu.au"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914B-D665-2ABD-B609-497C3D53433A}"/>
              </a:ext>
            </a:extLst>
          </p:cNvPr>
          <p:cNvSpPr>
            <a:spLocks noGrp="1"/>
          </p:cNvSpPr>
          <p:nvPr>
            <p:ph type="ctrTitle"/>
          </p:nvPr>
        </p:nvSpPr>
        <p:spPr/>
        <p:txBody>
          <a:bodyPr>
            <a:normAutofit/>
          </a:bodyPr>
          <a:lstStyle/>
          <a:p>
            <a:r>
              <a:rPr lang="en-AU" sz="7000" dirty="0">
                <a:latin typeface="Calibri" panose="020F0502020204030204" pitchFamily="34" charset="0"/>
                <a:cs typeface="Calibri" panose="020F0502020204030204" pitchFamily="34" charset="0"/>
              </a:rPr>
              <a:t>ITEC100</a:t>
            </a:r>
          </a:p>
        </p:txBody>
      </p:sp>
      <p:sp>
        <p:nvSpPr>
          <p:cNvPr id="3" name="Subtitle 2">
            <a:extLst>
              <a:ext uri="{FF2B5EF4-FFF2-40B4-BE49-F238E27FC236}">
                <a16:creationId xmlns:a16="http://schemas.microsoft.com/office/drawing/2014/main" id="{95F5AD97-A697-08E8-A42C-D263E899CD10}"/>
              </a:ext>
            </a:extLst>
          </p:cNvPr>
          <p:cNvSpPr>
            <a:spLocks noGrp="1"/>
          </p:cNvSpPr>
          <p:nvPr>
            <p:ph type="subTitle" idx="1"/>
          </p:nvPr>
        </p:nvSpPr>
        <p:spPr/>
        <p:txBody>
          <a:bodyPr>
            <a:normAutofit/>
          </a:bodyPr>
          <a:lstStyle/>
          <a:p>
            <a:r>
              <a:rPr lang="en-AU" sz="3600" dirty="0">
                <a:latin typeface="Calibri" panose="020F0502020204030204" pitchFamily="34" charset="0"/>
                <a:cs typeface="Calibri" panose="020F0502020204030204" pitchFamily="34" charset="0"/>
              </a:rPr>
              <a:t>Tutor: Dr. Farshid Keivanian</a:t>
            </a:r>
          </a:p>
        </p:txBody>
      </p:sp>
    </p:spTree>
    <p:extLst>
      <p:ext uri="{BB962C8B-B14F-4D97-AF65-F5344CB8AC3E}">
        <p14:creationId xmlns:p14="http://schemas.microsoft.com/office/powerpoint/2010/main" val="52388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183931" y="423875"/>
            <a:ext cx="11824138"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Support Files are used for the Examples</a:t>
            </a:r>
            <a:endParaRPr lang="en-AU" sz="2800" dirty="0"/>
          </a:p>
        </p:txBody>
      </p:sp>
      <p:pic>
        <p:nvPicPr>
          <p:cNvPr id="3" name="Picture 2">
            <a:extLst>
              <a:ext uri="{FF2B5EF4-FFF2-40B4-BE49-F238E27FC236}">
                <a16:creationId xmlns:a16="http://schemas.microsoft.com/office/drawing/2014/main" id="{33C9326F-64F7-F1A5-A900-171B79B873C9}"/>
              </a:ext>
            </a:extLst>
          </p:cNvPr>
          <p:cNvPicPr>
            <a:picLocks noChangeAspect="1"/>
          </p:cNvPicPr>
          <p:nvPr/>
        </p:nvPicPr>
        <p:blipFill rotWithShape="1">
          <a:blip r:embed="rId2"/>
          <a:srcRect t="8122" b="16628"/>
          <a:stretch/>
        </p:blipFill>
        <p:spPr>
          <a:xfrm>
            <a:off x="0" y="1697420"/>
            <a:ext cx="12192000" cy="5160580"/>
          </a:xfrm>
          <a:prstGeom prst="rect">
            <a:avLst/>
          </a:prstGeom>
        </p:spPr>
      </p:pic>
      <p:sp>
        <p:nvSpPr>
          <p:cNvPr id="5" name="Rectangle: Rounded Corners 4">
            <a:extLst>
              <a:ext uri="{FF2B5EF4-FFF2-40B4-BE49-F238E27FC236}">
                <a16:creationId xmlns:a16="http://schemas.microsoft.com/office/drawing/2014/main" id="{C7F78480-97AF-1393-9193-E2F71C240AE4}"/>
              </a:ext>
            </a:extLst>
          </p:cNvPr>
          <p:cNvSpPr/>
          <p:nvPr/>
        </p:nvSpPr>
        <p:spPr>
          <a:xfrm>
            <a:off x="157655" y="4088523"/>
            <a:ext cx="2575035" cy="3258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718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0" y="374557"/>
            <a:ext cx="12192000" cy="1322863"/>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See Videos at Home and Do Post Assessments during Tutorials</a:t>
            </a:r>
          </a:p>
          <a:p>
            <a:pPr marL="457200" indent="-457200">
              <a:lnSpc>
                <a:spcPct val="150000"/>
              </a:lnSpc>
              <a:buFont typeface="Arial" panose="020B0604020202020204" pitchFamily="34" charset="0"/>
              <a:buChar char="•"/>
            </a:pPr>
            <a:r>
              <a:rPr lang="en-US" sz="2800" dirty="0"/>
              <a:t>Take screenshot of your Test Results (E.g., 100%) and Submit it Online</a:t>
            </a:r>
            <a:endParaRPr lang="en-AU" sz="2800" dirty="0"/>
          </a:p>
        </p:txBody>
      </p:sp>
      <p:pic>
        <p:nvPicPr>
          <p:cNvPr id="4" name="Picture 3">
            <a:extLst>
              <a:ext uri="{FF2B5EF4-FFF2-40B4-BE49-F238E27FC236}">
                <a16:creationId xmlns:a16="http://schemas.microsoft.com/office/drawing/2014/main" id="{71556A84-F8F5-1694-0037-52F5434C288E}"/>
              </a:ext>
            </a:extLst>
          </p:cNvPr>
          <p:cNvPicPr>
            <a:picLocks noChangeAspect="1"/>
          </p:cNvPicPr>
          <p:nvPr/>
        </p:nvPicPr>
        <p:blipFill rotWithShape="1">
          <a:blip r:embed="rId2"/>
          <a:srcRect t="7663" b="7433"/>
          <a:stretch/>
        </p:blipFill>
        <p:spPr>
          <a:xfrm>
            <a:off x="693683" y="1697856"/>
            <a:ext cx="10804634" cy="5160144"/>
          </a:xfrm>
          <a:prstGeom prst="rect">
            <a:avLst/>
          </a:prstGeom>
          <a:ln>
            <a:solidFill>
              <a:srgbClr val="FF0000"/>
            </a:solidFill>
          </a:ln>
        </p:spPr>
      </p:pic>
      <p:sp>
        <p:nvSpPr>
          <p:cNvPr id="5" name="Rectangle: Rounded Corners 4">
            <a:extLst>
              <a:ext uri="{FF2B5EF4-FFF2-40B4-BE49-F238E27FC236}">
                <a16:creationId xmlns:a16="http://schemas.microsoft.com/office/drawing/2014/main" id="{B9AB8C81-4565-8B1F-4B59-FC3494336AA8}"/>
              </a:ext>
            </a:extLst>
          </p:cNvPr>
          <p:cNvSpPr/>
          <p:nvPr/>
        </p:nvSpPr>
        <p:spPr>
          <a:xfrm>
            <a:off x="851338" y="3216166"/>
            <a:ext cx="2091559" cy="2128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387D0268-A2C7-F757-5722-F38024CD9E17}"/>
              </a:ext>
            </a:extLst>
          </p:cNvPr>
          <p:cNvSpPr/>
          <p:nvPr/>
        </p:nvSpPr>
        <p:spPr>
          <a:xfrm>
            <a:off x="4776952" y="3967656"/>
            <a:ext cx="3704896" cy="2469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6835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0" y="374557"/>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Practice exams are simulations of real exams – During Week 6 (Practice Exam 1)</a:t>
            </a:r>
            <a:endParaRPr lang="en-AU" sz="2800" dirty="0"/>
          </a:p>
        </p:txBody>
      </p:sp>
      <p:pic>
        <p:nvPicPr>
          <p:cNvPr id="4" name="Picture 3">
            <a:extLst>
              <a:ext uri="{FF2B5EF4-FFF2-40B4-BE49-F238E27FC236}">
                <a16:creationId xmlns:a16="http://schemas.microsoft.com/office/drawing/2014/main" id="{5D1EC1F4-72EF-4F59-7ED5-EB1917872B3F}"/>
              </a:ext>
            </a:extLst>
          </p:cNvPr>
          <p:cNvPicPr>
            <a:picLocks noChangeAspect="1"/>
          </p:cNvPicPr>
          <p:nvPr/>
        </p:nvPicPr>
        <p:blipFill rotWithShape="1">
          <a:blip r:embed="rId2"/>
          <a:srcRect t="7510" b="17394"/>
          <a:stretch/>
        </p:blipFill>
        <p:spPr>
          <a:xfrm>
            <a:off x="0" y="1707930"/>
            <a:ext cx="12192000" cy="5150070"/>
          </a:xfrm>
          <a:prstGeom prst="rect">
            <a:avLst/>
          </a:prstGeom>
        </p:spPr>
      </p:pic>
      <p:sp>
        <p:nvSpPr>
          <p:cNvPr id="5" name="Rectangle: Rounded Corners 4">
            <a:extLst>
              <a:ext uri="{FF2B5EF4-FFF2-40B4-BE49-F238E27FC236}">
                <a16:creationId xmlns:a16="http://schemas.microsoft.com/office/drawing/2014/main" id="{E369214E-66A3-3488-E952-982B972B0A8B}"/>
              </a:ext>
            </a:extLst>
          </p:cNvPr>
          <p:cNvSpPr/>
          <p:nvPr/>
        </p:nvSpPr>
        <p:spPr>
          <a:xfrm>
            <a:off x="3373821" y="4282965"/>
            <a:ext cx="5833241" cy="96169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483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0" y="374557"/>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Presentation record on Power Point</a:t>
            </a:r>
            <a:endParaRPr lang="en-AU" sz="2800" dirty="0"/>
          </a:p>
        </p:txBody>
      </p:sp>
      <p:pic>
        <p:nvPicPr>
          <p:cNvPr id="4" name="Picture 3">
            <a:extLst>
              <a:ext uri="{FF2B5EF4-FFF2-40B4-BE49-F238E27FC236}">
                <a16:creationId xmlns:a16="http://schemas.microsoft.com/office/drawing/2014/main" id="{5D1EC1F4-72EF-4F59-7ED5-EB1917872B3F}"/>
              </a:ext>
            </a:extLst>
          </p:cNvPr>
          <p:cNvPicPr>
            <a:picLocks noChangeAspect="1"/>
          </p:cNvPicPr>
          <p:nvPr/>
        </p:nvPicPr>
        <p:blipFill rotWithShape="1">
          <a:blip r:embed="rId2"/>
          <a:srcRect t="7510" b="17394"/>
          <a:stretch/>
        </p:blipFill>
        <p:spPr>
          <a:xfrm>
            <a:off x="0" y="1707930"/>
            <a:ext cx="12192000" cy="5150070"/>
          </a:xfrm>
          <a:prstGeom prst="rect">
            <a:avLst/>
          </a:prstGeom>
        </p:spPr>
      </p:pic>
    </p:spTree>
    <p:extLst>
      <p:ext uri="{BB962C8B-B14F-4D97-AF65-F5344CB8AC3E}">
        <p14:creationId xmlns:p14="http://schemas.microsoft.com/office/powerpoint/2010/main" val="251082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0" y="0"/>
            <a:ext cx="12192000" cy="1322863"/>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Week 1: Domain 1 - Lessons 1 to 3</a:t>
            </a:r>
          </a:p>
          <a:p>
            <a:pPr marL="457200" indent="-457200">
              <a:lnSpc>
                <a:spcPct val="150000"/>
              </a:lnSpc>
              <a:buFont typeface="Arial" panose="020B0604020202020204" pitchFamily="34" charset="0"/>
              <a:buChar char="•"/>
            </a:pPr>
            <a:r>
              <a:rPr lang="en-US" sz="2800" dirty="0">
                <a:latin typeface="Calibri" panose="020F0502020204030204" pitchFamily="34" charset="0"/>
              </a:rPr>
              <a:t>Domain 1 Post-Assessment</a:t>
            </a:r>
            <a:endParaRPr lang="en-AU" sz="2800" dirty="0"/>
          </a:p>
        </p:txBody>
      </p:sp>
      <p:pic>
        <p:nvPicPr>
          <p:cNvPr id="3" name="Picture 2">
            <a:extLst>
              <a:ext uri="{FF2B5EF4-FFF2-40B4-BE49-F238E27FC236}">
                <a16:creationId xmlns:a16="http://schemas.microsoft.com/office/drawing/2014/main" id="{6E093356-10E7-FAAF-B48B-D6852C1A14DC}"/>
              </a:ext>
            </a:extLst>
          </p:cNvPr>
          <p:cNvPicPr>
            <a:picLocks noChangeAspect="1"/>
          </p:cNvPicPr>
          <p:nvPr/>
        </p:nvPicPr>
        <p:blipFill rotWithShape="1">
          <a:blip r:embed="rId2"/>
          <a:srcRect t="7356" b="5462"/>
          <a:stretch/>
        </p:blipFill>
        <p:spPr>
          <a:xfrm>
            <a:off x="346806" y="1397874"/>
            <a:ext cx="11498388" cy="5553277"/>
          </a:xfrm>
          <a:prstGeom prst="rect">
            <a:avLst/>
          </a:prstGeom>
        </p:spPr>
      </p:pic>
      <p:sp>
        <p:nvSpPr>
          <p:cNvPr id="5" name="Rectangle: Rounded Corners 4">
            <a:extLst>
              <a:ext uri="{FF2B5EF4-FFF2-40B4-BE49-F238E27FC236}">
                <a16:creationId xmlns:a16="http://schemas.microsoft.com/office/drawing/2014/main" id="{B55666EB-7E47-0CF2-656C-DDF948D3A98C}"/>
              </a:ext>
            </a:extLst>
          </p:cNvPr>
          <p:cNvSpPr/>
          <p:nvPr/>
        </p:nvSpPr>
        <p:spPr>
          <a:xfrm>
            <a:off x="346806" y="3657600"/>
            <a:ext cx="2585580" cy="20179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6914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0" y="0"/>
            <a:ext cx="12192000" cy="1969193"/>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Special Consideration Form:</a:t>
            </a:r>
            <a:r>
              <a:rPr lang="en-US" sz="2800" dirty="0">
                <a:effectLst/>
                <a:latin typeface="Calibri" panose="020F0502020204030204" pitchFamily="34" charset="0"/>
                <a:ea typeface="Aptos" panose="020B0004020202020204" pitchFamily="34" charset="0"/>
              </a:rPr>
              <a:t> Canvas &gt;&gt; Assessments &gt;&gt; Special Consideration Form</a:t>
            </a:r>
          </a:p>
          <a:p>
            <a:pPr marL="457200" indent="-457200">
              <a:lnSpc>
                <a:spcPct val="150000"/>
              </a:lnSpc>
              <a:buFont typeface="Arial" panose="020B0604020202020204" pitchFamily="34" charset="0"/>
              <a:buChar char="•"/>
            </a:pPr>
            <a:r>
              <a:rPr lang="en-US" sz="2800" dirty="0">
                <a:latin typeface="Calibri" panose="020F0502020204030204" pitchFamily="34" charset="0"/>
              </a:rPr>
              <a:t>Textbooks as for references might be helpful for Quiz preparation</a:t>
            </a:r>
            <a:endParaRPr lang="en-AU" sz="2800" dirty="0"/>
          </a:p>
        </p:txBody>
      </p:sp>
    </p:spTree>
    <p:extLst>
      <p:ext uri="{BB962C8B-B14F-4D97-AF65-F5344CB8AC3E}">
        <p14:creationId xmlns:p14="http://schemas.microsoft.com/office/powerpoint/2010/main" val="422313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B52FD-2778-9A0C-03B6-FFE05CCAD30D}"/>
              </a:ext>
            </a:extLst>
          </p:cNvPr>
          <p:cNvPicPr>
            <a:picLocks noChangeAspect="1"/>
          </p:cNvPicPr>
          <p:nvPr/>
        </p:nvPicPr>
        <p:blipFill rotWithShape="1">
          <a:blip r:embed="rId2"/>
          <a:srcRect t="7356" b="10805"/>
          <a:stretch/>
        </p:blipFill>
        <p:spPr>
          <a:xfrm>
            <a:off x="0" y="1245476"/>
            <a:ext cx="12192000" cy="5612524"/>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Excel 365 Apps Support Files &gt;&gt; Download</a:t>
            </a:r>
            <a:endParaRPr lang="en-AU" sz="2800" dirty="0"/>
          </a:p>
        </p:txBody>
      </p:sp>
    </p:spTree>
    <p:extLst>
      <p:ext uri="{BB962C8B-B14F-4D97-AF65-F5344CB8AC3E}">
        <p14:creationId xmlns:p14="http://schemas.microsoft.com/office/powerpoint/2010/main" val="366140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Starting an Excel</a:t>
            </a:r>
            <a:endParaRPr lang="en-AU" sz="2800" dirty="0"/>
          </a:p>
        </p:txBody>
      </p:sp>
      <p:pic>
        <p:nvPicPr>
          <p:cNvPr id="6" name="Picture 5">
            <a:extLst>
              <a:ext uri="{FF2B5EF4-FFF2-40B4-BE49-F238E27FC236}">
                <a16:creationId xmlns:a16="http://schemas.microsoft.com/office/drawing/2014/main" id="{CFC1A86D-37FD-8F01-C35B-38E290AE0042}"/>
              </a:ext>
            </a:extLst>
          </p:cNvPr>
          <p:cNvPicPr>
            <a:picLocks noChangeAspect="1"/>
          </p:cNvPicPr>
          <p:nvPr/>
        </p:nvPicPr>
        <p:blipFill rotWithShape="1">
          <a:blip r:embed="rId2"/>
          <a:srcRect t="7510" b="7280"/>
          <a:stretch/>
        </p:blipFill>
        <p:spPr>
          <a:xfrm>
            <a:off x="0" y="1014247"/>
            <a:ext cx="12192000" cy="5843753"/>
          </a:xfrm>
          <a:prstGeom prst="rect">
            <a:avLst/>
          </a:prstGeom>
        </p:spPr>
      </p:pic>
      <p:pic>
        <p:nvPicPr>
          <p:cNvPr id="8" name="Picture 7">
            <a:extLst>
              <a:ext uri="{FF2B5EF4-FFF2-40B4-BE49-F238E27FC236}">
                <a16:creationId xmlns:a16="http://schemas.microsoft.com/office/drawing/2014/main" id="{490BAB6E-1E4B-3674-BEB2-C28819A2F833}"/>
              </a:ext>
            </a:extLst>
          </p:cNvPr>
          <p:cNvPicPr>
            <a:picLocks noChangeAspect="1"/>
          </p:cNvPicPr>
          <p:nvPr/>
        </p:nvPicPr>
        <p:blipFill rotWithShape="1">
          <a:blip r:embed="rId3"/>
          <a:srcRect r="58362" b="51571"/>
          <a:stretch/>
        </p:blipFill>
        <p:spPr>
          <a:xfrm>
            <a:off x="7147034" y="1"/>
            <a:ext cx="5044966" cy="3300640"/>
          </a:xfrm>
          <a:prstGeom prst="rect">
            <a:avLst/>
          </a:prstGeom>
        </p:spPr>
      </p:pic>
    </p:spTree>
    <p:extLst>
      <p:ext uri="{BB962C8B-B14F-4D97-AF65-F5344CB8AC3E}">
        <p14:creationId xmlns:p14="http://schemas.microsoft.com/office/powerpoint/2010/main" val="104480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pic>
        <p:nvPicPr>
          <p:cNvPr id="3" name="Picture 2">
            <a:extLst>
              <a:ext uri="{FF2B5EF4-FFF2-40B4-BE49-F238E27FC236}">
                <a16:creationId xmlns:a16="http://schemas.microsoft.com/office/drawing/2014/main" id="{490E4230-1899-F967-C1D7-0C68BD562E1A}"/>
              </a:ext>
            </a:extLst>
          </p:cNvPr>
          <p:cNvPicPr>
            <a:picLocks noChangeAspect="1"/>
          </p:cNvPicPr>
          <p:nvPr/>
        </p:nvPicPr>
        <p:blipFill rotWithShape="1">
          <a:blip r:embed="rId2"/>
          <a:srcRect l="27742" t="39102" r="31129" b="21686"/>
          <a:stretch/>
        </p:blipFill>
        <p:spPr>
          <a:xfrm>
            <a:off x="0" y="1321772"/>
            <a:ext cx="5014451" cy="2689123"/>
          </a:xfrm>
          <a:prstGeom prst="rect">
            <a:avLst/>
          </a:prstGeom>
        </p:spPr>
      </p:pic>
      <p:sp>
        <p:nvSpPr>
          <p:cNvPr id="5" name="Rectangle 1">
            <a:extLst>
              <a:ext uri="{FF2B5EF4-FFF2-40B4-BE49-F238E27FC236}">
                <a16:creationId xmlns:a16="http://schemas.microsoft.com/office/drawing/2014/main" id="{165C2701-4EF7-2EE7-44AF-8A936C22D6EC}"/>
              </a:ext>
            </a:extLst>
          </p:cNvPr>
          <p:cNvSpPr>
            <a:spLocks noChangeArrowheads="1"/>
          </p:cNvSpPr>
          <p:nvPr/>
        </p:nvSpPr>
        <p:spPr bwMode="auto">
          <a:xfrm>
            <a:off x="6668428" y="0"/>
            <a:ext cx="5523572" cy="674030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for Completion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new, blank workbook.</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Excel did not open with a blank workbook, you can create one by going to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file named </a:t>
            </a:r>
            <a:r>
              <a:rPr kumimoji="0" lang="en-US" altLang="en-US" sz="24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111-teachers.txt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your Domain 1 Student folder. When using the Text Import Wizard, ensure that tabs delimit the file, and the first row is a header row.</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111-teachers.txt file from your Domain 1 Student folder.</a:t>
            </a: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Press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Tab</a:t>
            </a: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Load</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D29339E-3240-D8AE-1FE7-AA83AB657510}"/>
              </a:ext>
            </a:extLst>
          </p:cNvPr>
          <p:cNvPicPr>
            <a:picLocks noChangeAspect="1"/>
          </p:cNvPicPr>
          <p:nvPr/>
        </p:nvPicPr>
        <p:blipFill rotWithShape="1">
          <a:blip r:embed="rId3"/>
          <a:srcRect r="67177" b="65018"/>
          <a:stretch/>
        </p:blipFill>
        <p:spPr>
          <a:xfrm>
            <a:off x="0" y="4010945"/>
            <a:ext cx="4748981" cy="2847055"/>
          </a:xfrm>
          <a:prstGeom prst="rect">
            <a:avLst/>
          </a:prstGeom>
        </p:spPr>
      </p:pic>
      <p:sp>
        <p:nvSpPr>
          <p:cNvPr id="10" name="Rectangle: Rounded Corners 9">
            <a:extLst>
              <a:ext uri="{FF2B5EF4-FFF2-40B4-BE49-F238E27FC236}">
                <a16:creationId xmlns:a16="http://schemas.microsoft.com/office/drawing/2014/main" id="{486618F0-A5A7-E704-6C74-2DEE23FC0820}"/>
              </a:ext>
            </a:extLst>
          </p:cNvPr>
          <p:cNvSpPr/>
          <p:nvPr/>
        </p:nvSpPr>
        <p:spPr>
          <a:xfrm>
            <a:off x="3156155" y="4473676"/>
            <a:ext cx="442451" cy="3772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F553BF1E-17C1-69AA-A346-155C80583FAC}"/>
              </a:ext>
            </a:extLst>
          </p:cNvPr>
          <p:cNvSpPr/>
          <p:nvPr/>
        </p:nvSpPr>
        <p:spPr>
          <a:xfrm>
            <a:off x="565355" y="4791895"/>
            <a:ext cx="1233948" cy="28155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1890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B9D0B9-B751-2963-0B83-587F8845F744}"/>
              </a:ext>
            </a:extLst>
          </p:cNvPr>
          <p:cNvPicPr>
            <a:picLocks noChangeAspect="1"/>
          </p:cNvPicPr>
          <p:nvPr/>
        </p:nvPicPr>
        <p:blipFill rotWithShape="1">
          <a:blip r:embed="rId2"/>
          <a:srcRect r="50806" b="43226"/>
          <a:stretch/>
        </p:blipFill>
        <p:spPr>
          <a:xfrm>
            <a:off x="0" y="1482213"/>
            <a:ext cx="5997677" cy="3893574"/>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10" name="Rectangle: Rounded Corners 9">
            <a:extLst>
              <a:ext uri="{FF2B5EF4-FFF2-40B4-BE49-F238E27FC236}">
                <a16:creationId xmlns:a16="http://schemas.microsoft.com/office/drawing/2014/main" id="{486618F0-A5A7-E704-6C74-2DEE23FC0820}"/>
              </a:ext>
            </a:extLst>
          </p:cNvPr>
          <p:cNvSpPr/>
          <p:nvPr/>
        </p:nvSpPr>
        <p:spPr>
          <a:xfrm>
            <a:off x="1932039" y="2911014"/>
            <a:ext cx="2118851" cy="28155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F553BF1E-17C1-69AA-A346-155C80583FAC}"/>
              </a:ext>
            </a:extLst>
          </p:cNvPr>
          <p:cNvSpPr/>
          <p:nvPr/>
        </p:nvSpPr>
        <p:spPr>
          <a:xfrm>
            <a:off x="4306529" y="5082609"/>
            <a:ext cx="796412" cy="19797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1">
            <a:extLst>
              <a:ext uri="{FF2B5EF4-FFF2-40B4-BE49-F238E27FC236}">
                <a16:creationId xmlns:a16="http://schemas.microsoft.com/office/drawing/2014/main" id="{BC0EF5A8-57F9-5549-0979-8C9E13A33003}"/>
              </a:ext>
            </a:extLst>
          </p:cNvPr>
          <p:cNvSpPr>
            <a:spLocks noChangeArrowheads="1"/>
          </p:cNvSpPr>
          <p:nvPr/>
        </p:nvSpPr>
        <p:spPr bwMode="auto">
          <a:xfrm>
            <a:off x="6668428" y="0"/>
            <a:ext cx="5523572" cy="674030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for Completion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new, blank workbook.</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Excel did not open with a blank workbook, you can create one by going to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file named </a:t>
            </a:r>
            <a:r>
              <a:rPr kumimoji="0" lang="en-US" altLang="en-US" sz="24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111-teachers.txt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your Domain 1 Student folder. When using the Text Import Wizard, ensure that tabs delimit the file, and the first row is a header row.</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111-teachers.txt file from your Domain 1 Student folder.</a:t>
            </a: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Press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Tab</a:t>
            </a: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Load</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580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44D7D4-C25A-0D21-3CD6-4D49ADA4AEDE}"/>
              </a:ext>
            </a:extLst>
          </p:cNvPr>
          <p:cNvSpPr txBox="1"/>
          <p:nvPr/>
        </p:nvSpPr>
        <p:spPr>
          <a:xfrm>
            <a:off x="0" y="0"/>
            <a:ext cx="12192000" cy="6828729"/>
          </a:xfrm>
          <a:prstGeom prst="rect">
            <a:avLst/>
          </a:prstGeom>
          <a:solidFill>
            <a:schemeClr val="bg1"/>
          </a:solidFill>
          <a:ln>
            <a:solidFill>
              <a:srgbClr val="FF0000"/>
            </a:solidFill>
          </a:ln>
        </p:spPr>
        <p:txBody>
          <a:bodyPr wrap="square">
            <a:spAutoFit/>
          </a:bodyPr>
          <a:lstStyle/>
          <a:p>
            <a:pPr algn="l">
              <a:lnSpc>
                <a:spcPct val="150000"/>
              </a:lnSpc>
            </a:pP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Week 1: Tutorial activities: Complete the following activities.</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Install MS Office (Navigate to office.com and log in with your ACU credentials for FREE download</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Sign up for an account on </a:t>
            </a:r>
            <a:r>
              <a:rPr lang="en-US" sz="2100" b="0" i="0" u="none" strike="noStrike" dirty="0" err="1">
                <a:solidFill>
                  <a:srgbClr val="007DDF"/>
                </a:solidFill>
                <a:effectLst/>
                <a:highlight>
                  <a:srgbClr val="FFFFFF"/>
                </a:highlight>
                <a:latin typeface="Calibri" panose="020F0502020204030204" pitchFamily="34" charset="0"/>
                <a:cs typeface="Calibri" panose="020F0502020204030204" pitchFamily="34" charset="0"/>
                <a:hlinkClick r:id="rId2" tooltip="Link"/>
              </a:rPr>
              <a:t>GmetrixLinks</a:t>
            </a:r>
            <a:r>
              <a:rPr lang="en-US" sz="2100" b="0" i="0" u="none" strike="noStrike" dirty="0">
                <a:solidFill>
                  <a:srgbClr val="007DDF"/>
                </a:solidFill>
                <a:effectLst/>
                <a:highlight>
                  <a:srgbClr val="FFFFFF"/>
                </a:highlight>
                <a:latin typeface="Calibri" panose="020F0502020204030204" pitchFamily="34" charset="0"/>
                <a:cs typeface="Calibri" panose="020F0502020204030204" pitchFamily="34" charset="0"/>
                <a:hlinkClick r:id="rId2" tooltip="Link"/>
              </a:rPr>
              <a:t> to an external site.</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Use the ACU email starting with your Student ID (e.g. </a:t>
            </a:r>
            <a:r>
              <a:rPr lang="en-US" sz="2100" b="0" i="0" dirty="0" err="1">
                <a:solidFill>
                  <a:srgbClr val="252320"/>
                </a:solidFill>
                <a:effectLst/>
                <a:highlight>
                  <a:srgbClr val="FFFFFF"/>
                </a:highlight>
                <a:latin typeface="Calibri" panose="020F0502020204030204" pitchFamily="34" charset="0"/>
                <a:cs typeface="Calibri" panose="020F0502020204030204" pitchFamily="34" charset="0"/>
              </a:rPr>
              <a:t>Sxxxxxxxx</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a:t>
            </a: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Sxxxxxx</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@myacu.edu.au for the email address field. The username should be your student ID.</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In </a:t>
            </a:r>
            <a:r>
              <a:rPr lang="en-US" sz="2100" b="0" i="0" dirty="0" err="1">
                <a:solidFill>
                  <a:srgbClr val="252320"/>
                </a:solidFill>
                <a:effectLst/>
                <a:highlight>
                  <a:srgbClr val="FFFFFF"/>
                </a:highlight>
                <a:latin typeface="Calibri" panose="020F0502020204030204" pitchFamily="34" charset="0"/>
                <a:cs typeface="Calibri" panose="020F0502020204030204" pitchFamily="34" charset="0"/>
              </a:rPr>
              <a:t>Gmetrix</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click on the Redeem Code on the left </a:t>
            </a:r>
            <a:r>
              <a:rPr lang="en-US" sz="2100" b="0" i="0" dirty="0" err="1">
                <a:solidFill>
                  <a:srgbClr val="252320"/>
                </a:solidFill>
                <a:effectLst/>
                <a:highlight>
                  <a:srgbClr val="FFFFFF"/>
                </a:highlight>
                <a:latin typeface="Calibri" panose="020F0502020204030204" pitchFamily="34" charset="0"/>
                <a:cs typeface="Calibri" panose="020F0502020204030204" pitchFamily="34" charset="0"/>
              </a:rPr>
              <a:t>panelRedeem</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access codes (Access codes are posted in the </a:t>
            </a:r>
            <a:r>
              <a:rPr lang="en-US" sz="2100" b="0" i="0" u="none" strike="noStrike" dirty="0">
                <a:solidFill>
                  <a:srgbClr val="007DDF"/>
                </a:solidFill>
                <a:effectLst/>
                <a:highlight>
                  <a:srgbClr val="FFFFFF"/>
                </a:highlight>
                <a:latin typeface="Calibri" panose="020F0502020204030204" pitchFamily="34" charset="0"/>
                <a:cs typeface="Calibri" panose="020F0502020204030204" pitchFamily="34" charset="0"/>
                <a:hlinkClick r:id="rId3" tooltip="Announcements"/>
              </a:rPr>
              <a:t>announcement</a:t>
            </a: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forum)</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Navigate to the </a:t>
            </a: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"Excel 365 Apps (MO-210)" course</a:t>
            </a:r>
            <a:endParaRPr lang="en-US" sz="2100" b="0" i="0" dirty="0">
              <a:solidFill>
                <a:srgbClr val="252320"/>
              </a:solidFill>
              <a:effectLst/>
              <a:highlight>
                <a:srgbClr val="FFFFFF"/>
              </a:highlight>
              <a:latin typeface="Calibri" panose="020F0502020204030204" pitchFamily="34" charset="0"/>
              <a:cs typeface="Calibri" panose="020F0502020204030204" pitchFamily="34" charset="0"/>
            </a:endParaRP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Navigate to the “Domain 1: Manage Worksheets and Workbooks” Module.</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Complete all learning activities, exercises and Practice Labs of Domain 1.</a:t>
            </a:r>
          </a:p>
          <a:p>
            <a:pPr algn="l">
              <a:lnSpc>
                <a:spcPct val="150000"/>
              </a:lnSpc>
              <a:buFont typeface="+mj-lt"/>
              <a:buAutoNum type="arabicPeriod"/>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 Complete</a:t>
            </a: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  “Domain 1 Post Assessment”. Take a screenshot of the score page at the end of post assessment.</a:t>
            </a:r>
            <a:endParaRPr lang="en-US" sz="2100" b="0" i="0" dirty="0">
              <a:solidFill>
                <a:srgbClr val="252320"/>
              </a:solidFill>
              <a:effectLst/>
              <a:highlight>
                <a:srgbClr val="FFFFFF"/>
              </a:highlight>
              <a:latin typeface="Calibri" panose="020F0502020204030204" pitchFamily="34" charset="0"/>
              <a:cs typeface="Calibri" panose="020F0502020204030204" pitchFamily="34" charset="0"/>
            </a:endParaRPr>
          </a:p>
          <a:p>
            <a:pPr algn="l">
              <a:lnSpc>
                <a:spcPct val="150000"/>
              </a:lnSpc>
            </a:pP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Submit</a:t>
            </a:r>
          </a:p>
          <a:p>
            <a:pPr marL="342900" indent="-342900" algn="l">
              <a:lnSpc>
                <a:spcPct val="150000"/>
              </a:lnSpc>
              <a:buFont typeface="Arial" panose="020B0604020202020204" pitchFamily="34" charset="0"/>
              <a:buChar char="•"/>
            </a:pPr>
            <a:r>
              <a:rPr lang="en-US" sz="2100" b="0" i="0" dirty="0">
                <a:solidFill>
                  <a:srgbClr val="252320"/>
                </a:solidFill>
                <a:effectLst/>
                <a:highlight>
                  <a:srgbClr val="FFFFFF"/>
                </a:highlight>
                <a:latin typeface="Calibri" panose="020F0502020204030204" pitchFamily="34" charset="0"/>
                <a:cs typeface="Calibri" panose="020F0502020204030204" pitchFamily="34" charset="0"/>
              </a:rPr>
              <a:t>Submit the screenshot of the </a:t>
            </a: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“Domain 1 Post Assessment" score via the </a:t>
            </a:r>
            <a:r>
              <a:rPr lang="en-US" sz="2100" b="1" i="0" u="none" strike="noStrike" dirty="0">
                <a:solidFill>
                  <a:srgbClr val="007DDF"/>
                </a:solidFill>
                <a:effectLst/>
                <a:highlight>
                  <a:srgbClr val="FFFFFF"/>
                </a:highlight>
                <a:latin typeface="Calibri" panose="020F0502020204030204" pitchFamily="34" charset="0"/>
                <a:cs typeface="Calibri" panose="020F0502020204030204" pitchFamily="34" charset="0"/>
                <a:hlinkClick r:id="rId4" tooltip="Week 1 Tutorial submission - AT3 Part A"/>
              </a:rPr>
              <a:t>week 1 submission box</a:t>
            </a:r>
            <a:r>
              <a:rPr lang="en-US" sz="2100" b="1" i="0" dirty="0">
                <a:solidFill>
                  <a:srgbClr val="252320"/>
                </a:solidFill>
                <a:effectLst/>
                <a:highlight>
                  <a:srgbClr val="FFFFFF"/>
                </a:highlight>
                <a:latin typeface="Calibri" panose="020F0502020204030204" pitchFamily="34" charset="0"/>
                <a:cs typeface="Calibri" panose="020F0502020204030204" pitchFamily="34" charset="0"/>
              </a:rPr>
              <a:t>. Make sure your name is visible in the screenshots.  </a:t>
            </a:r>
            <a:endParaRPr lang="en-US" sz="2100" b="0" i="0" dirty="0">
              <a:solidFill>
                <a:srgbClr val="252320"/>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6313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DB4AF-D8D5-4D84-3928-45F808DB3C60}"/>
              </a:ext>
            </a:extLst>
          </p:cNvPr>
          <p:cNvPicPr>
            <a:picLocks noChangeAspect="1"/>
          </p:cNvPicPr>
          <p:nvPr/>
        </p:nvPicPr>
        <p:blipFill rotWithShape="1">
          <a:blip r:embed="rId2"/>
          <a:srcRect r="3232" b="6341"/>
          <a:stretch/>
        </p:blipFill>
        <p:spPr>
          <a:xfrm>
            <a:off x="1" y="1576244"/>
            <a:ext cx="6668428" cy="3630448"/>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74030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for Completion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new, blank workbook.</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Excel did not open with a blank workbook, you can create one by going to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file named </a:t>
            </a:r>
            <a:r>
              <a:rPr kumimoji="0" lang="en-US" altLang="en-US" sz="2400" b="1" i="0" u="none" strike="noStrike" cap="none" normalizeH="0" baseline="0" dirty="0">
                <a:ln>
                  <a:noFill/>
                </a:ln>
                <a:solidFill>
                  <a:schemeClr val="tx1"/>
                </a:solidFill>
                <a:effectLst/>
                <a:highlight>
                  <a:srgbClr val="00FF00"/>
                </a:highlight>
                <a:latin typeface="Calibri" panose="020F0502020204030204" pitchFamily="34" charset="0"/>
                <a:cs typeface="Calibri" panose="020F0502020204030204" pitchFamily="34" charset="0"/>
              </a:rPr>
              <a:t>111-teachers.txt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your Domain 1 Student folder. When using the Text Import Wizard, ensure that tabs delimit the file, and the first row is a header row.</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111-teachers.txt file from your Domain 1 Student folder.</a:t>
            </a: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Press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Tab</a:t>
            </a:r>
            <a:r>
              <a:rPr kumimoji="0" lang="en-US" altLang="en-US" sz="24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Load</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75996DC7-DCF3-78EA-9488-8C7C2DD87AA3}"/>
              </a:ext>
            </a:extLst>
          </p:cNvPr>
          <p:cNvSpPr/>
          <p:nvPr/>
        </p:nvSpPr>
        <p:spPr>
          <a:xfrm>
            <a:off x="4627756" y="4773267"/>
            <a:ext cx="638617" cy="2447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6941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953E5-CF72-34ED-2623-80258E5E55D4}"/>
              </a:ext>
            </a:extLst>
          </p:cNvPr>
          <p:cNvPicPr>
            <a:picLocks noChangeAspect="1"/>
          </p:cNvPicPr>
          <p:nvPr/>
        </p:nvPicPr>
        <p:blipFill rotWithShape="1">
          <a:blip r:embed="rId2"/>
          <a:srcRect r="24817" b="34309"/>
          <a:stretch/>
        </p:blipFill>
        <p:spPr>
          <a:xfrm>
            <a:off x="0" y="2352907"/>
            <a:ext cx="9166302" cy="4505093"/>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2677656"/>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Save the file as an Excel file named 111-teachers completed.</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 completed and ensure the file type is set to Excel Workbook (*.xlsx).</a:t>
            </a:r>
          </a:p>
        </p:txBody>
      </p:sp>
    </p:spTree>
    <p:extLst>
      <p:ext uri="{BB962C8B-B14F-4D97-AF65-F5344CB8AC3E}">
        <p14:creationId xmlns:p14="http://schemas.microsoft.com/office/powerpoint/2010/main" val="229492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3CD0EA-30F0-F085-3148-16D06BCF5B95}"/>
              </a:ext>
            </a:extLst>
          </p:cNvPr>
          <p:cNvPicPr>
            <a:picLocks noChangeAspect="1"/>
          </p:cNvPicPr>
          <p:nvPr/>
        </p:nvPicPr>
        <p:blipFill rotWithShape="1">
          <a:blip r:embed="rId2"/>
          <a:srcRect l="8780" t="54168" r="39817" b="25366"/>
          <a:stretch/>
        </p:blipFill>
        <p:spPr>
          <a:xfrm>
            <a:off x="0" y="4939990"/>
            <a:ext cx="8564137" cy="1918010"/>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2677656"/>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Save the file as an Excel file named 111-teachers completed.</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 completed and ensure the file type is set to Excel Workbook (*.xlsx).</a:t>
            </a:r>
          </a:p>
        </p:txBody>
      </p:sp>
      <p:pic>
        <p:nvPicPr>
          <p:cNvPr id="12" name="Picture 11">
            <a:extLst>
              <a:ext uri="{FF2B5EF4-FFF2-40B4-BE49-F238E27FC236}">
                <a16:creationId xmlns:a16="http://schemas.microsoft.com/office/drawing/2014/main" id="{21CBAC45-96B7-E805-0AAF-52309472952D}"/>
              </a:ext>
            </a:extLst>
          </p:cNvPr>
          <p:cNvPicPr>
            <a:picLocks noChangeAspect="1"/>
          </p:cNvPicPr>
          <p:nvPr/>
        </p:nvPicPr>
        <p:blipFill rotWithShape="1">
          <a:blip r:embed="rId3"/>
          <a:srcRect r="90305" b="52520"/>
          <a:stretch/>
        </p:blipFill>
        <p:spPr>
          <a:xfrm>
            <a:off x="44605" y="1395488"/>
            <a:ext cx="1182029" cy="3256156"/>
          </a:xfrm>
          <a:prstGeom prst="rect">
            <a:avLst/>
          </a:prstGeom>
        </p:spPr>
      </p:pic>
      <p:sp>
        <p:nvSpPr>
          <p:cNvPr id="13" name="Rectangle: Rounded Corners 12">
            <a:extLst>
              <a:ext uri="{FF2B5EF4-FFF2-40B4-BE49-F238E27FC236}">
                <a16:creationId xmlns:a16="http://schemas.microsoft.com/office/drawing/2014/main" id="{D21F9CDC-4FCE-693C-1886-6C27A3BE0C90}"/>
              </a:ext>
            </a:extLst>
          </p:cNvPr>
          <p:cNvSpPr/>
          <p:nvPr/>
        </p:nvSpPr>
        <p:spPr>
          <a:xfrm>
            <a:off x="94785" y="4379049"/>
            <a:ext cx="1081668" cy="27259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Rounded Corners 13">
            <a:extLst>
              <a:ext uri="{FF2B5EF4-FFF2-40B4-BE49-F238E27FC236}">
                <a16:creationId xmlns:a16="http://schemas.microsoft.com/office/drawing/2014/main" id="{7A0482D7-39C6-A259-A0FE-AA59EE1FF8BC}"/>
              </a:ext>
            </a:extLst>
          </p:cNvPr>
          <p:cNvSpPr/>
          <p:nvPr/>
        </p:nvSpPr>
        <p:spPr>
          <a:xfrm>
            <a:off x="0" y="5326215"/>
            <a:ext cx="1628078" cy="24939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D5295FDE-EAFB-1650-891B-A571F8E62602}"/>
              </a:ext>
            </a:extLst>
          </p:cNvPr>
          <p:cNvSpPr/>
          <p:nvPr/>
        </p:nvSpPr>
        <p:spPr>
          <a:xfrm>
            <a:off x="6244682" y="6515677"/>
            <a:ext cx="999893" cy="35347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2725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pic>
        <p:nvPicPr>
          <p:cNvPr id="5" name="Picture 4">
            <a:extLst>
              <a:ext uri="{FF2B5EF4-FFF2-40B4-BE49-F238E27FC236}">
                <a16:creationId xmlns:a16="http://schemas.microsoft.com/office/drawing/2014/main" id="{E31F0D9E-5D00-4C92-A77E-07E592F13ED2}"/>
              </a:ext>
            </a:extLst>
          </p:cNvPr>
          <p:cNvPicPr>
            <a:picLocks noChangeAspect="1"/>
          </p:cNvPicPr>
          <p:nvPr/>
        </p:nvPicPr>
        <p:blipFill rotWithShape="1">
          <a:blip r:embed="rId2"/>
          <a:srcRect r="59573" b="57398"/>
          <a:stretch/>
        </p:blipFill>
        <p:spPr>
          <a:xfrm>
            <a:off x="0" y="1321771"/>
            <a:ext cx="6668428" cy="3952779"/>
          </a:xfrm>
          <a:prstGeom prst="rect">
            <a:avLst/>
          </a:prstGeom>
          <a:ln>
            <a:solidFill>
              <a:srgbClr val="FF0000"/>
            </a:solidFill>
          </a:ln>
        </p:spPr>
      </p:pic>
      <p:sp>
        <p:nvSpPr>
          <p:cNvPr id="6" name="Rectangle: Rounded Corners 5">
            <a:extLst>
              <a:ext uri="{FF2B5EF4-FFF2-40B4-BE49-F238E27FC236}">
                <a16:creationId xmlns:a16="http://schemas.microsoft.com/office/drawing/2014/main" id="{6EF630EF-E7A5-BFA0-AA00-E5A9B61A028D}"/>
              </a:ext>
            </a:extLst>
          </p:cNvPr>
          <p:cNvSpPr/>
          <p:nvPr/>
        </p:nvSpPr>
        <p:spPr>
          <a:xfrm>
            <a:off x="680225" y="2241396"/>
            <a:ext cx="1329993" cy="27878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BB7EBEA8-CE54-06FA-F895-C5B39360631D}"/>
              </a:ext>
            </a:extLst>
          </p:cNvPr>
          <p:cNvSpPr/>
          <p:nvPr/>
        </p:nvSpPr>
        <p:spPr>
          <a:xfrm>
            <a:off x="3612994" y="1926908"/>
            <a:ext cx="535259" cy="22527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4482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B47F6-982A-D423-2E41-7498955E71BB}"/>
              </a:ext>
            </a:extLst>
          </p:cNvPr>
          <p:cNvPicPr>
            <a:picLocks noChangeAspect="1"/>
          </p:cNvPicPr>
          <p:nvPr/>
        </p:nvPicPr>
        <p:blipFill rotWithShape="1">
          <a:blip r:embed="rId2"/>
          <a:srcRect l="15183" t="14473" r="50884" b="45040"/>
          <a:stretch/>
        </p:blipFill>
        <p:spPr>
          <a:xfrm>
            <a:off x="11150" y="1321772"/>
            <a:ext cx="6657278" cy="4468091"/>
          </a:xfrm>
          <a:prstGeom prst="rect">
            <a:avLst/>
          </a:prstGeom>
          <a:ln>
            <a:solidFill>
              <a:srgbClr val="FF0000"/>
            </a:solidFill>
          </a:ln>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sp>
        <p:nvSpPr>
          <p:cNvPr id="6" name="Rectangle: Rounded Corners 5">
            <a:extLst>
              <a:ext uri="{FF2B5EF4-FFF2-40B4-BE49-F238E27FC236}">
                <a16:creationId xmlns:a16="http://schemas.microsoft.com/office/drawing/2014/main" id="{6EF630EF-E7A5-BFA0-AA00-E5A9B61A028D}"/>
              </a:ext>
            </a:extLst>
          </p:cNvPr>
          <p:cNvSpPr/>
          <p:nvPr/>
        </p:nvSpPr>
        <p:spPr>
          <a:xfrm>
            <a:off x="256478" y="1696858"/>
            <a:ext cx="1583473" cy="33266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BB7EBEA8-CE54-06FA-F895-C5B39360631D}"/>
              </a:ext>
            </a:extLst>
          </p:cNvPr>
          <p:cNvSpPr/>
          <p:nvPr/>
        </p:nvSpPr>
        <p:spPr>
          <a:xfrm>
            <a:off x="4031165" y="5518051"/>
            <a:ext cx="1176455" cy="27181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219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6AF94-530F-E319-85E5-E8C675FA3A5E}"/>
              </a:ext>
            </a:extLst>
          </p:cNvPr>
          <p:cNvPicPr>
            <a:picLocks noChangeAspect="1"/>
          </p:cNvPicPr>
          <p:nvPr/>
        </p:nvPicPr>
        <p:blipFill rotWithShape="1">
          <a:blip r:embed="rId2"/>
          <a:srcRect r="3232" b="12032"/>
          <a:stretch/>
        </p:blipFill>
        <p:spPr>
          <a:xfrm>
            <a:off x="11151" y="1321772"/>
            <a:ext cx="6668428" cy="3409849"/>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sp>
        <p:nvSpPr>
          <p:cNvPr id="6" name="Rectangle: Rounded Corners 5">
            <a:extLst>
              <a:ext uri="{FF2B5EF4-FFF2-40B4-BE49-F238E27FC236}">
                <a16:creationId xmlns:a16="http://schemas.microsoft.com/office/drawing/2014/main" id="{6EF630EF-E7A5-BFA0-AA00-E5A9B61A028D}"/>
              </a:ext>
            </a:extLst>
          </p:cNvPr>
          <p:cNvSpPr/>
          <p:nvPr/>
        </p:nvSpPr>
        <p:spPr>
          <a:xfrm>
            <a:off x="4627757" y="4550349"/>
            <a:ext cx="660710" cy="1812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BB7EBEA8-CE54-06FA-F895-C5B39360631D}"/>
              </a:ext>
            </a:extLst>
          </p:cNvPr>
          <p:cNvSpPr/>
          <p:nvPr/>
        </p:nvSpPr>
        <p:spPr>
          <a:xfrm>
            <a:off x="2057399" y="1979952"/>
            <a:ext cx="1812074" cy="17223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63231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CFAB7-DA96-3CFB-7E38-668B2D0D442A}"/>
              </a:ext>
            </a:extLst>
          </p:cNvPr>
          <p:cNvPicPr>
            <a:picLocks noChangeAspect="1"/>
          </p:cNvPicPr>
          <p:nvPr/>
        </p:nvPicPr>
        <p:blipFill rotWithShape="1">
          <a:blip r:embed="rId2"/>
          <a:srcRect t="24878" r="70458" b="8130"/>
          <a:stretch/>
        </p:blipFill>
        <p:spPr>
          <a:xfrm>
            <a:off x="0" y="1353372"/>
            <a:ext cx="4315522" cy="5504628"/>
          </a:xfrm>
          <a:prstGeom prst="rect">
            <a:avLst/>
          </a:prstGeom>
          <a:ln>
            <a:solidFill>
              <a:srgbClr val="FF0000"/>
            </a:solidFill>
          </a:ln>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sp>
        <p:nvSpPr>
          <p:cNvPr id="9" name="Rectangle: Rounded Corners 8">
            <a:extLst>
              <a:ext uri="{FF2B5EF4-FFF2-40B4-BE49-F238E27FC236}">
                <a16:creationId xmlns:a16="http://schemas.microsoft.com/office/drawing/2014/main" id="{BB7EBEA8-CE54-06FA-F895-C5B39360631D}"/>
              </a:ext>
            </a:extLst>
          </p:cNvPr>
          <p:cNvSpPr/>
          <p:nvPr/>
        </p:nvSpPr>
        <p:spPr>
          <a:xfrm>
            <a:off x="2798956" y="6540801"/>
            <a:ext cx="1081668" cy="27259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51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pic>
        <p:nvPicPr>
          <p:cNvPr id="5" name="Picture 4">
            <a:extLst>
              <a:ext uri="{FF2B5EF4-FFF2-40B4-BE49-F238E27FC236}">
                <a16:creationId xmlns:a16="http://schemas.microsoft.com/office/drawing/2014/main" id="{FF4D0BD1-C48F-0683-376C-06469282C8F4}"/>
              </a:ext>
            </a:extLst>
          </p:cNvPr>
          <p:cNvPicPr>
            <a:picLocks noChangeAspect="1"/>
          </p:cNvPicPr>
          <p:nvPr/>
        </p:nvPicPr>
        <p:blipFill rotWithShape="1">
          <a:blip r:embed="rId2"/>
          <a:srcRect l="1464" t="54634" r="39817" b="24065"/>
          <a:stretch/>
        </p:blipFill>
        <p:spPr>
          <a:xfrm>
            <a:off x="89210" y="4973444"/>
            <a:ext cx="6579218" cy="1342489"/>
          </a:xfrm>
          <a:prstGeom prst="rect">
            <a:avLst/>
          </a:prstGeom>
        </p:spPr>
      </p:pic>
      <p:pic>
        <p:nvPicPr>
          <p:cNvPr id="8" name="Picture 7">
            <a:extLst>
              <a:ext uri="{FF2B5EF4-FFF2-40B4-BE49-F238E27FC236}">
                <a16:creationId xmlns:a16="http://schemas.microsoft.com/office/drawing/2014/main" id="{113ADDD3-F6AA-D736-1427-8DC8D3A6ABE2}"/>
              </a:ext>
            </a:extLst>
          </p:cNvPr>
          <p:cNvPicPr>
            <a:picLocks noChangeAspect="1"/>
          </p:cNvPicPr>
          <p:nvPr/>
        </p:nvPicPr>
        <p:blipFill rotWithShape="1">
          <a:blip r:embed="rId3"/>
          <a:srcRect r="90305" b="52520"/>
          <a:stretch/>
        </p:blipFill>
        <p:spPr>
          <a:xfrm>
            <a:off x="44605" y="1395488"/>
            <a:ext cx="1182029" cy="3256156"/>
          </a:xfrm>
          <a:prstGeom prst="rect">
            <a:avLst/>
          </a:prstGeom>
        </p:spPr>
      </p:pic>
      <p:sp>
        <p:nvSpPr>
          <p:cNvPr id="9" name="Rectangle: Rounded Corners 8">
            <a:extLst>
              <a:ext uri="{FF2B5EF4-FFF2-40B4-BE49-F238E27FC236}">
                <a16:creationId xmlns:a16="http://schemas.microsoft.com/office/drawing/2014/main" id="{BB7EBEA8-CE54-06FA-F895-C5B39360631D}"/>
              </a:ext>
            </a:extLst>
          </p:cNvPr>
          <p:cNvSpPr/>
          <p:nvPr/>
        </p:nvSpPr>
        <p:spPr>
          <a:xfrm>
            <a:off x="94785" y="4379049"/>
            <a:ext cx="1081668" cy="27259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8E91EF8F-B12B-971E-C9D4-11985AF04681}"/>
              </a:ext>
            </a:extLst>
          </p:cNvPr>
          <p:cNvSpPr/>
          <p:nvPr/>
        </p:nvSpPr>
        <p:spPr>
          <a:xfrm>
            <a:off x="325243" y="4972546"/>
            <a:ext cx="2005361" cy="38003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35FDD68C-FDDB-4839-BA4A-F6B7F196B624}"/>
              </a:ext>
            </a:extLst>
          </p:cNvPr>
          <p:cNvSpPr/>
          <p:nvPr/>
        </p:nvSpPr>
        <p:spPr>
          <a:xfrm>
            <a:off x="5051502" y="5954751"/>
            <a:ext cx="765717" cy="33426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8668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BA72A-D0D9-43DE-5046-95CD0417C385}"/>
              </a:ext>
            </a:extLst>
          </p:cNvPr>
          <p:cNvPicPr>
            <a:picLocks noChangeAspect="1"/>
          </p:cNvPicPr>
          <p:nvPr/>
        </p:nvPicPr>
        <p:blipFill rotWithShape="1">
          <a:blip r:embed="rId2"/>
          <a:srcRect l="30457" t="40000" r="11464" b="14796"/>
          <a:stretch/>
        </p:blipFill>
        <p:spPr>
          <a:xfrm>
            <a:off x="0" y="1449217"/>
            <a:ext cx="6668428" cy="2919406"/>
          </a:xfrm>
          <a:prstGeom prst="rect">
            <a:avLst/>
          </a:prstGeom>
          <a:ln>
            <a:solidFill>
              <a:srgbClr val="FF0000"/>
            </a:solidFill>
          </a:ln>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6668428" cy="1321772"/>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Text Files</a:t>
            </a:r>
            <a:endParaRPr lang="en-AU" sz="2800" dirty="0"/>
          </a:p>
        </p:txBody>
      </p:sp>
      <p:sp>
        <p:nvSpPr>
          <p:cNvPr id="7" name="Rectangle 1">
            <a:extLst>
              <a:ext uri="{FF2B5EF4-FFF2-40B4-BE49-F238E27FC236}">
                <a16:creationId xmlns:a16="http://schemas.microsoft.com/office/drawing/2014/main" id="{C6429C62-E154-AC65-4830-E5A2E5EDB164}"/>
              </a:ext>
            </a:extLst>
          </p:cNvPr>
          <p:cNvSpPr>
            <a:spLocks noChangeArrowheads="1"/>
          </p:cNvSpPr>
          <p:nvPr/>
        </p:nvSpPr>
        <p:spPr bwMode="auto">
          <a:xfrm>
            <a:off x="6668428" y="0"/>
            <a:ext cx="5523572" cy="686341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Create a new worksheet in the workbook.</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button at the bottom left of the Excel window to add a new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new worksheet, import the CSV file 111-teachers.csv.</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the new sheet tab to select it.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 to the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Data</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on the Ribbon.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Text/CSV</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Browse and select the 111-teachers.csv file.</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Follow the import steps, making sure to set the appropriate delimiters and confirm the data has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file as an Excel file named 111-teachers-csv completed.</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File</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&gt; </a:t>
            </a: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As</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then choose a location to save the file. Enter the file name 111-teachers-csv completed and ensure the file type is set to Excel Workbook (*.xlsx).</a:t>
            </a:r>
          </a:p>
        </p:txBody>
      </p:sp>
      <p:sp>
        <p:nvSpPr>
          <p:cNvPr id="9" name="Rectangle: Rounded Corners 8">
            <a:extLst>
              <a:ext uri="{FF2B5EF4-FFF2-40B4-BE49-F238E27FC236}">
                <a16:creationId xmlns:a16="http://schemas.microsoft.com/office/drawing/2014/main" id="{BB7EBEA8-CE54-06FA-F895-C5B39360631D}"/>
              </a:ext>
            </a:extLst>
          </p:cNvPr>
          <p:cNvSpPr/>
          <p:nvPr/>
        </p:nvSpPr>
        <p:spPr>
          <a:xfrm>
            <a:off x="1042638" y="3456116"/>
            <a:ext cx="1555595" cy="2710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81C4D9D-D9BD-5668-C726-A72A9D2E36DB}"/>
              </a:ext>
            </a:extLst>
          </p:cNvPr>
          <p:cNvSpPr txBox="1"/>
          <p:nvPr/>
        </p:nvSpPr>
        <p:spPr>
          <a:xfrm>
            <a:off x="0" y="4368623"/>
            <a:ext cx="6668428" cy="2462213"/>
          </a:xfrm>
          <a:prstGeom prst="rect">
            <a:avLst/>
          </a:prstGeom>
          <a:noFill/>
          <a:ln>
            <a:solidFill>
              <a:srgbClr val="FF0000"/>
            </a:solidFill>
          </a:ln>
        </p:spPr>
        <p:txBody>
          <a:bodyPr wrap="square">
            <a:spAutoFit/>
          </a:bodyPr>
          <a:lstStyle/>
          <a:p>
            <a:r>
              <a:rPr lang="en-US" sz="2200" dirty="0">
                <a:latin typeface="Calibri" panose="020F0502020204030204" pitchFamily="34" charset="0"/>
                <a:cs typeface="Calibri" panose="020F0502020204030204" pitchFamily="34" charset="0"/>
              </a:rPr>
              <a:t>In the Text Import Wizard, there is an option to specify the character set and delimiters. The missing part likely refers to choosing the correct delimiter. Usually, you would select the </a:t>
            </a:r>
            <a:r>
              <a:rPr lang="en-US" sz="2200" b="1" dirty="0">
                <a:latin typeface="Calibri" panose="020F0502020204030204" pitchFamily="34" charset="0"/>
                <a:cs typeface="Calibri" panose="020F0502020204030204" pitchFamily="34" charset="0"/>
              </a:rPr>
              <a:t>Comma</a:t>
            </a:r>
            <a:r>
              <a:rPr lang="en-US" sz="2200" dirty="0">
                <a:latin typeface="Calibri" panose="020F0502020204030204" pitchFamily="34" charset="0"/>
                <a:cs typeface="Calibri" panose="020F0502020204030204" pitchFamily="34" charset="0"/>
              </a:rPr>
              <a:t> delimiter to separate numbers properly. Ensure the appropriate decimal separator is chosen (dot or comma) depending on your regional settings.</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4399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pic>
        <p:nvPicPr>
          <p:cNvPr id="5" name="Picture 4">
            <a:extLst>
              <a:ext uri="{FF2B5EF4-FFF2-40B4-BE49-F238E27FC236}">
                <a16:creationId xmlns:a16="http://schemas.microsoft.com/office/drawing/2014/main" id="{01736BA2-BBC7-0F5E-E556-D97ED47719CB}"/>
              </a:ext>
            </a:extLst>
          </p:cNvPr>
          <p:cNvPicPr>
            <a:picLocks noChangeAspect="1"/>
          </p:cNvPicPr>
          <p:nvPr/>
        </p:nvPicPr>
        <p:blipFill rotWithShape="1">
          <a:blip r:embed="rId2"/>
          <a:srcRect l="42439" t="36423" r="23445" b="6667"/>
          <a:stretch/>
        </p:blipFill>
        <p:spPr>
          <a:xfrm>
            <a:off x="5603154" y="675441"/>
            <a:ext cx="6588846" cy="6182559"/>
          </a:xfrm>
          <a:prstGeom prst="rect">
            <a:avLst/>
          </a:prstGeom>
          <a:ln>
            <a:solidFill>
              <a:srgbClr val="FF0000"/>
            </a:solidFill>
          </a:ln>
        </p:spPr>
      </p:pic>
      <p:pic>
        <p:nvPicPr>
          <p:cNvPr id="8" name="Picture 7">
            <a:extLst>
              <a:ext uri="{FF2B5EF4-FFF2-40B4-BE49-F238E27FC236}">
                <a16:creationId xmlns:a16="http://schemas.microsoft.com/office/drawing/2014/main" id="{92BF6FB8-CDB1-73AB-36E5-38E0584D86E5}"/>
              </a:ext>
            </a:extLst>
          </p:cNvPr>
          <p:cNvPicPr>
            <a:picLocks noChangeAspect="1"/>
          </p:cNvPicPr>
          <p:nvPr/>
        </p:nvPicPr>
        <p:blipFill rotWithShape="1">
          <a:blip r:embed="rId3"/>
          <a:srcRect r="58933" b="6016"/>
          <a:stretch/>
        </p:blipFill>
        <p:spPr>
          <a:xfrm>
            <a:off x="0" y="675441"/>
            <a:ext cx="4828478" cy="6215724"/>
          </a:xfrm>
          <a:prstGeom prst="rect">
            <a:avLst/>
          </a:prstGeom>
          <a:ln>
            <a:solidFill>
              <a:srgbClr val="FF0000"/>
            </a:solidFill>
          </a:ln>
        </p:spPr>
      </p:pic>
      <p:sp>
        <p:nvSpPr>
          <p:cNvPr id="10" name="Rectangle: Rounded Corners 9">
            <a:extLst>
              <a:ext uri="{FF2B5EF4-FFF2-40B4-BE49-F238E27FC236}">
                <a16:creationId xmlns:a16="http://schemas.microsoft.com/office/drawing/2014/main" id="{BAB921D5-9BDC-3B6E-99A7-23BFAF0BF25F}"/>
              </a:ext>
            </a:extLst>
          </p:cNvPr>
          <p:cNvSpPr/>
          <p:nvPr/>
        </p:nvSpPr>
        <p:spPr>
          <a:xfrm>
            <a:off x="2609385" y="1059366"/>
            <a:ext cx="301083" cy="25647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FF06C76E-AB81-5944-CCC4-4868134536A1}"/>
              </a:ext>
            </a:extLst>
          </p:cNvPr>
          <p:cNvSpPr/>
          <p:nvPr/>
        </p:nvSpPr>
        <p:spPr>
          <a:xfrm>
            <a:off x="130097" y="1350881"/>
            <a:ext cx="382859" cy="5225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5D8C76F0-07BC-B59C-0279-F50DF25589E8}"/>
              </a:ext>
            </a:extLst>
          </p:cNvPr>
          <p:cNvSpPr/>
          <p:nvPr/>
        </p:nvSpPr>
        <p:spPr>
          <a:xfrm>
            <a:off x="213398" y="1962615"/>
            <a:ext cx="1049739" cy="27878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1908383" y="2966874"/>
            <a:ext cx="1637705" cy="25647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2972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ogin screen&#10;&#10;Description automatically generated">
            <a:extLst>
              <a:ext uri="{FF2B5EF4-FFF2-40B4-BE49-F238E27FC236}">
                <a16:creationId xmlns:a16="http://schemas.microsoft.com/office/drawing/2014/main" id="{6FC8222D-9676-98EB-77D3-1A9620452745}"/>
              </a:ext>
            </a:extLst>
          </p:cNvPr>
          <p:cNvPicPr>
            <a:picLocks noChangeAspect="1"/>
          </p:cNvPicPr>
          <p:nvPr/>
        </p:nvPicPr>
        <p:blipFill>
          <a:blip r:embed="rId2"/>
          <a:stretch>
            <a:fillRect/>
          </a:stretch>
        </p:blipFill>
        <p:spPr>
          <a:xfrm>
            <a:off x="6768662" y="-5940"/>
            <a:ext cx="5129048" cy="6869880"/>
          </a:xfrm>
          <a:prstGeom prst="rect">
            <a:avLst/>
          </a:prstGeom>
        </p:spPr>
      </p:pic>
      <p:sp>
        <p:nvSpPr>
          <p:cNvPr id="10" name="TextBox 9">
            <a:extLst>
              <a:ext uri="{FF2B5EF4-FFF2-40B4-BE49-F238E27FC236}">
                <a16:creationId xmlns:a16="http://schemas.microsoft.com/office/drawing/2014/main" id="{4994985C-0E12-6314-23E5-1FA851C6F9FA}"/>
              </a:ext>
            </a:extLst>
          </p:cNvPr>
          <p:cNvSpPr txBox="1"/>
          <p:nvPr/>
        </p:nvSpPr>
        <p:spPr>
          <a:xfrm>
            <a:off x="472966" y="692948"/>
            <a:ext cx="6096000" cy="1969193"/>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cs typeface="Calibri" panose="020F0502020204030204" pitchFamily="34" charset="0"/>
              </a:rPr>
              <a:t>Create an account with GMetrix : </a:t>
            </a:r>
            <a:r>
              <a:rPr lang="en-AU" sz="2800" u="sng" dirty="0">
                <a:solidFill>
                  <a:srgbClr val="0000FF"/>
                </a:solidFill>
                <a:effectLst/>
                <a:highlight>
                  <a:srgbClr val="FFFFFF"/>
                </a:highlight>
                <a:latin typeface="Calibri" panose="020F0502020204030204" pitchFamily="34" charset="0"/>
                <a:ea typeface="Aptos" panose="020B0004020202020204" pitchFamily="34" charset="0"/>
                <a:cs typeface="Calibri" panose="020F0502020204030204" pitchFamily="34" charset="0"/>
                <a:hlinkClick r:id="rId3" tooltip="Original URL: https://prodigy.gmetrix.net/. Click or tap if you trust this link."/>
              </a:rPr>
              <a:t>https://prodigy.gmetrix.net/</a:t>
            </a:r>
            <a:endParaRPr lang="en-AU" sz="2800" u="sng" dirty="0">
              <a:solidFill>
                <a:srgbClr val="0000FF"/>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AU" sz="2800" dirty="0">
                <a:latin typeface="Calibri" panose="020F0502020204030204" pitchFamily="34" charset="0"/>
                <a:cs typeface="Calibri" panose="020F0502020204030204" pitchFamily="34" charset="0"/>
              </a:rPr>
              <a:t>GMETRIX based on Microsoft</a:t>
            </a:r>
          </a:p>
        </p:txBody>
      </p:sp>
    </p:spTree>
    <p:extLst>
      <p:ext uri="{BB962C8B-B14F-4D97-AF65-F5344CB8AC3E}">
        <p14:creationId xmlns:p14="http://schemas.microsoft.com/office/powerpoint/2010/main" val="3539978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EB9C3-98D9-402E-FE2B-211C0DDEF0B1}"/>
              </a:ext>
            </a:extLst>
          </p:cNvPr>
          <p:cNvPicPr>
            <a:picLocks noChangeAspect="1"/>
          </p:cNvPicPr>
          <p:nvPr/>
        </p:nvPicPr>
        <p:blipFill rotWithShape="1">
          <a:blip r:embed="rId2"/>
          <a:srcRect l="14085" t="12032" r="20701" b="43089"/>
          <a:stretch/>
        </p:blipFill>
        <p:spPr>
          <a:xfrm>
            <a:off x="0" y="1428005"/>
            <a:ext cx="7950819" cy="3077737"/>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299223" y="3127917"/>
            <a:ext cx="4997605" cy="2899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1">
            <a:extLst>
              <a:ext uri="{FF2B5EF4-FFF2-40B4-BE49-F238E27FC236}">
                <a16:creationId xmlns:a16="http://schemas.microsoft.com/office/drawing/2014/main" id="{C228D1C1-FB24-E67B-B1A4-08B08BA3AAC5}"/>
              </a:ext>
            </a:extLst>
          </p:cNvPr>
          <p:cNvSpPr>
            <a:spLocks noChangeArrowheads="1"/>
          </p:cNvSpPr>
          <p:nvPr/>
        </p:nvSpPr>
        <p:spPr bwMode="auto">
          <a:xfrm>
            <a:off x="7950818" y="675441"/>
            <a:ext cx="4241182" cy="563231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1 to 4:</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workbook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Excel. If it doesn't open with a blank workbook, create one by going to 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112-teachers.json</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JSON.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112-teachers.json file from your Domain 1 Student folder.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data as a table.</a:t>
            </a:r>
          </a:p>
        </p:txBody>
      </p:sp>
    </p:spTree>
    <p:extLst>
      <p:ext uri="{BB962C8B-B14F-4D97-AF65-F5344CB8AC3E}">
        <p14:creationId xmlns:p14="http://schemas.microsoft.com/office/powerpoint/2010/main" val="3095122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887B9B-D43B-AA5F-F206-C54939FC4C85}"/>
              </a:ext>
            </a:extLst>
          </p:cNvPr>
          <p:cNvPicPr>
            <a:picLocks noChangeAspect="1"/>
          </p:cNvPicPr>
          <p:nvPr/>
        </p:nvPicPr>
        <p:blipFill rotWithShape="1">
          <a:blip r:embed="rId2"/>
          <a:srcRect b="6992"/>
          <a:stretch/>
        </p:blipFill>
        <p:spPr>
          <a:xfrm>
            <a:off x="0" y="675441"/>
            <a:ext cx="8395012" cy="4346324"/>
          </a:xfrm>
          <a:prstGeom prst="rect">
            <a:avLst/>
          </a:prstGeom>
          <a:ln>
            <a:solidFill>
              <a:srgbClr val="FF0000"/>
            </a:solidFill>
          </a:ln>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0" y="942278"/>
            <a:ext cx="323385" cy="56313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1">
            <a:extLst>
              <a:ext uri="{FF2B5EF4-FFF2-40B4-BE49-F238E27FC236}">
                <a16:creationId xmlns:a16="http://schemas.microsoft.com/office/drawing/2014/main" id="{C228D1C1-FB24-E67B-B1A4-08B08BA3AAC5}"/>
              </a:ext>
            </a:extLst>
          </p:cNvPr>
          <p:cNvSpPr>
            <a:spLocks noChangeArrowheads="1"/>
          </p:cNvSpPr>
          <p:nvPr/>
        </p:nvSpPr>
        <p:spPr bwMode="auto">
          <a:xfrm>
            <a:off x="8395012" y="675441"/>
            <a:ext cx="3796988" cy="618630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1 to 4:</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workbook</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Excel. If it doesn't open with a blank workbook, create one by going to 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112-teachers.json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JSON.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112-teachers.json file from your Domain 1 Student folder.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data as a table.</a:t>
            </a:r>
          </a:p>
        </p:txBody>
      </p:sp>
    </p:spTree>
    <p:extLst>
      <p:ext uri="{BB962C8B-B14F-4D97-AF65-F5344CB8AC3E}">
        <p14:creationId xmlns:p14="http://schemas.microsoft.com/office/powerpoint/2010/main" val="1523966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BEF08-7C5D-68B8-975C-1F70C8D04A9D}"/>
              </a:ext>
            </a:extLst>
          </p:cNvPr>
          <p:cNvPicPr>
            <a:picLocks noChangeAspect="1"/>
          </p:cNvPicPr>
          <p:nvPr/>
        </p:nvPicPr>
        <p:blipFill rotWithShape="1">
          <a:blip r:embed="rId2"/>
          <a:srcRect b="6504"/>
          <a:stretch/>
        </p:blipFill>
        <p:spPr>
          <a:xfrm>
            <a:off x="0" y="675441"/>
            <a:ext cx="8395012" cy="4415060"/>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0" y="942279"/>
            <a:ext cx="323385" cy="40860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1">
            <a:extLst>
              <a:ext uri="{FF2B5EF4-FFF2-40B4-BE49-F238E27FC236}">
                <a16:creationId xmlns:a16="http://schemas.microsoft.com/office/drawing/2014/main" id="{C228D1C1-FB24-E67B-B1A4-08B08BA3AAC5}"/>
              </a:ext>
            </a:extLst>
          </p:cNvPr>
          <p:cNvSpPr>
            <a:spLocks noChangeArrowheads="1"/>
          </p:cNvSpPr>
          <p:nvPr/>
        </p:nvSpPr>
        <p:spPr bwMode="auto">
          <a:xfrm>
            <a:off x="8395012" y="675441"/>
            <a:ext cx="3796988" cy="618630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1 to 4:</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workbook</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Excel. If it doesn't open with a blank workbook, create one by going to File &gt; New &gt; Blank Workbook.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112-teachers.json</a:t>
            </a: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JSON.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112-teachers.json file from your Domain 1 Student folder.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the data as a table.</a:t>
            </a:r>
          </a:p>
        </p:txBody>
      </p:sp>
    </p:spTree>
    <p:extLst>
      <p:ext uri="{BB962C8B-B14F-4D97-AF65-F5344CB8AC3E}">
        <p14:creationId xmlns:p14="http://schemas.microsoft.com/office/powerpoint/2010/main" val="310073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1577EE-F4F2-76B4-24AB-EBE1712464C9}"/>
              </a:ext>
            </a:extLst>
          </p:cNvPr>
          <p:cNvPicPr>
            <a:picLocks noChangeAspect="1"/>
          </p:cNvPicPr>
          <p:nvPr/>
        </p:nvPicPr>
        <p:blipFill rotWithShape="1">
          <a:blip r:embed="rId2"/>
          <a:srcRect r="50000" b="6829"/>
          <a:stretch/>
        </p:blipFill>
        <p:spPr>
          <a:xfrm>
            <a:off x="0" y="675441"/>
            <a:ext cx="5898428" cy="6182559"/>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1873405" y="2610401"/>
            <a:ext cx="1694985" cy="3223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1">
            <a:extLst>
              <a:ext uri="{FF2B5EF4-FFF2-40B4-BE49-F238E27FC236}">
                <a16:creationId xmlns:a16="http://schemas.microsoft.com/office/drawing/2014/main" id="{C228D1C1-FB24-E67B-B1A4-08B08BA3AAC5}"/>
              </a:ext>
            </a:extLst>
          </p:cNvPr>
          <p:cNvSpPr>
            <a:spLocks noChangeArrowheads="1"/>
          </p:cNvSpPr>
          <p:nvPr/>
        </p:nvSpPr>
        <p:spPr bwMode="auto">
          <a:xfrm>
            <a:off x="5898428" y="675441"/>
            <a:ext cx="6293572" cy="489364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112-teachers.xml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sheet in the same workbook by clicking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XML.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112-teachers.xml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all records for both teachers are imported.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workbook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workbook by going to File &gt; Save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the file 112-teachers-completed.</a:t>
            </a:r>
          </a:p>
        </p:txBody>
      </p:sp>
      <p:sp>
        <p:nvSpPr>
          <p:cNvPr id="8" name="Rectangle: Rounded Corners 7">
            <a:extLst>
              <a:ext uri="{FF2B5EF4-FFF2-40B4-BE49-F238E27FC236}">
                <a16:creationId xmlns:a16="http://schemas.microsoft.com/office/drawing/2014/main" id="{DF2AAEE4-8ABA-6918-51DD-60B4D782F009}"/>
              </a:ext>
            </a:extLst>
          </p:cNvPr>
          <p:cNvSpPr/>
          <p:nvPr/>
        </p:nvSpPr>
        <p:spPr>
          <a:xfrm>
            <a:off x="178420" y="1950311"/>
            <a:ext cx="1694985" cy="3223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588370FB-3493-08D8-1E40-9C562E773131}"/>
              </a:ext>
            </a:extLst>
          </p:cNvPr>
          <p:cNvSpPr/>
          <p:nvPr/>
        </p:nvSpPr>
        <p:spPr>
          <a:xfrm>
            <a:off x="96644" y="1320551"/>
            <a:ext cx="438615" cy="6297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0030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6063B-42B5-30AD-A5FC-421114D6EA89}"/>
              </a:ext>
            </a:extLst>
          </p:cNvPr>
          <p:cNvPicPr>
            <a:picLocks noChangeAspect="1"/>
          </p:cNvPicPr>
          <p:nvPr/>
        </p:nvPicPr>
        <p:blipFill rotWithShape="1">
          <a:blip r:embed="rId2"/>
          <a:srcRect l="14725" t="12195" r="28240" b="43252"/>
          <a:stretch/>
        </p:blipFill>
        <p:spPr>
          <a:xfrm>
            <a:off x="1" y="744963"/>
            <a:ext cx="6423102" cy="2822325"/>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5655527" y="3299371"/>
            <a:ext cx="767576" cy="17423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F2AAEE4-8ABA-6918-51DD-60B4D782F009}"/>
              </a:ext>
            </a:extLst>
          </p:cNvPr>
          <p:cNvSpPr/>
          <p:nvPr/>
        </p:nvSpPr>
        <p:spPr>
          <a:xfrm>
            <a:off x="178418" y="1092820"/>
            <a:ext cx="4616606" cy="1895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1">
            <a:extLst>
              <a:ext uri="{FF2B5EF4-FFF2-40B4-BE49-F238E27FC236}">
                <a16:creationId xmlns:a16="http://schemas.microsoft.com/office/drawing/2014/main" id="{582C67FA-C8F7-CCF4-FF57-A91A8CE0FE09}"/>
              </a:ext>
            </a:extLst>
          </p:cNvPr>
          <p:cNvSpPr>
            <a:spLocks noChangeArrowheads="1"/>
          </p:cNvSpPr>
          <p:nvPr/>
        </p:nvSpPr>
        <p:spPr bwMode="auto">
          <a:xfrm>
            <a:off x="6423104" y="675441"/>
            <a:ext cx="5768896" cy="526297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112-teachers.xml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sheet in the same workbook by clicking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XML.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112-teachers.xml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all records for both teachers are imported.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workbook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workbook by going to File &gt; Save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the file 112-teachers-completed.</a:t>
            </a:r>
          </a:p>
        </p:txBody>
      </p:sp>
    </p:spTree>
    <p:extLst>
      <p:ext uri="{BB962C8B-B14F-4D97-AF65-F5344CB8AC3E}">
        <p14:creationId xmlns:p14="http://schemas.microsoft.com/office/powerpoint/2010/main" val="3421098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254F0-EC8F-E0F5-C108-77815D14CF32}"/>
              </a:ext>
            </a:extLst>
          </p:cNvPr>
          <p:cNvPicPr>
            <a:picLocks noChangeAspect="1"/>
          </p:cNvPicPr>
          <p:nvPr/>
        </p:nvPicPr>
        <p:blipFill rotWithShape="1">
          <a:blip r:embed="rId2"/>
          <a:srcRect r="11800" b="6179"/>
          <a:stretch/>
        </p:blipFill>
        <p:spPr>
          <a:xfrm>
            <a:off x="0" y="675441"/>
            <a:ext cx="7404410" cy="4430417"/>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14" name="Rectangle: Rounded Corners 13">
            <a:extLst>
              <a:ext uri="{FF2B5EF4-FFF2-40B4-BE49-F238E27FC236}">
                <a16:creationId xmlns:a16="http://schemas.microsoft.com/office/drawing/2014/main" id="{1E295B2E-3D4D-5268-942F-2A13029F65C4}"/>
              </a:ext>
            </a:extLst>
          </p:cNvPr>
          <p:cNvSpPr/>
          <p:nvPr/>
        </p:nvSpPr>
        <p:spPr>
          <a:xfrm>
            <a:off x="5630438" y="4725336"/>
            <a:ext cx="781513" cy="25925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F2AAEE4-8ABA-6918-51DD-60B4D782F009}"/>
              </a:ext>
            </a:extLst>
          </p:cNvPr>
          <p:cNvSpPr/>
          <p:nvPr/>
        </p:nvSpPr>
        <p:spPr>
          <a:xfrm>
            <a:off x="178420" y="1625599"/>
            <a:ext cx="1650380" cy="2812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5ADC0B6B-2ADE-BD99-9BFB-6B6E4B2852E9}"/>
              </a:ext>
            </a:extLst>
          </p:cNvPr>
          <p:cNvSpPr/>
          <p:nvPr/>
        </p:nvSpPr>
        <p:spPr>
          <a:xfrm>
            <a:off x="453482" y="2441670"/>
            <a:ext cx="293649" cy="5245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1">
            <a:extLst>
              <a:ext uri="{FF2B5EF4-FFF2-40B4-BE49-F238E27FC236}">
                <a16:creationId xmlns:a16="http://schemas.microsoft.com/office/drawing/2014/main" id="{636CEB5D-5A89-81ED-0DE4-48B289D77B39}"/>
              </a:ext>
            </a:extLst>
          </p:cNvPr>
          <p:cNvSpPr>
            <a:spLocks noChangeArrowheads="1"/>
          </p:cNvSpPr>
          <p:nvPr/>
        </p:nvSpPr>
        <p:spPr bwMode="auto">
          <a:xfrm>
            <a:off x="7493620" y="675441"/>
            <a:ext cx="4698380" cy="61093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112-teachers.xml</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sheet in the same workbook by clicking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XML.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112-teachers.xml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all records for both teachers are imported.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workbook</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workbook by going to File &gt; Save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the file 112-teachers-completed.</a:t>
            </a:r>
          </a:p>
        </p:txBody>
      </p:sp>
    </p:spTree>
    <p:extLst>
      <p:ext uri="{BB962C8B-B14F-4D97-AF65-F5344CB8AC3E}">
        <p14:creationId xmlns:p14="http://schemas.microsoft.com/office/powerpoint/2010/main" val="1190638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8008D-972E-6711-9BEB-FE2F32A0F006}"/>
              </a:ext>
            </a:extLst>
          </p:cNvPr>
          <p:cNvPicPr>
            <a:picLocks noChangeAspect="1"/>
          </p:cNvPicPr>
          <p:nvPr/>
        </p:nvPicPr>
        <p:blipFill rotWithShape="1">
          <a:blip r:embed="rId2"/>
          <a:srcRect r="1464" b="4882"/>
          <a:stretch/>
        </p:blipFill>
        <p:spPr>
          <a:xfrm>
            <a:off x="0" y="723318"/>
            <a:ext cx="7493620" cy="4068925"/>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Online Files</a:t>
            </a:r>
            <a:endParaRPr lang="en-AU" sz="2800" dirty="0"/>
          </a:p>
        </p:txBody>
      </p:sp>
      <p:sp>
        <p:nvSpPr>
          <p:cNvPr id="9" name="Rectangle 1">
            <a:extLst>
              <a:ext uri="{FF2B5EF4-FFF2-40B4-BE49-F238E27FC236}">
                <a16:creationId xmlns:a16="http://schemas.microsoft.com/office/drawing/2014/main" id="{636CEB5D-5A89-81ED-0DE4-48B289D77B39}"/>
              </a:ext>
            </a:extLst>
          </p:cNvPr>
          <p:cNvSpPr>
            <a:spLocks noChangeArrowheads="1"/>
          </p:cNvSpPr>
          <p:nvPr/>
        </p:nvSpPr>
        <p:spPr bwMode="auto">
          <a:xfrm>
            <a:off x="7493620" y="675441"/>
            <a:ext cx="4698380" cy="61093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Import 112-teachers.xml</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a blank sheet in the same workbook by clicking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XML.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112-teachers.xml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all records for both teachers are imported.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workbook</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workbook by going to File &gt; Save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Name the file 112-teachers-completed.</a:t>
            </a:r>
          </a:p>
        </p:txBody>
      </p:sp>
    </p:spTree>
    <p:extLst>
      <p:ext uri="{BB962C8B-B14F-4D97-AF65-F5344CB8AC3E}">
        <p14:creationId xmlns:p14="http://schemas.microsoft.com/office/powerpoint/2010/main" val="201388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PDF Files</a:t>
            </a:r>
            <a:endParaRPr lang="en-AU" sz="2800" dirty="0"/>
          </a:p>
        </p:txBody>
      </p:sp>
      <p:sp>
        <p:nvSpPr>
          <p:cNvPr id="9" name="Rectangle 1">
            <a:extLst>
              <a:ext uri="{FF2B5EF4-FFF2-40B4-BE49-F238E27FC236}">
                <a16:creationId xmlns:a16="http://schemas.microsoft.com/office/drawing/2014/main" id="{636CEB5D-5A89-81ED-0DE4-48B289D77B39}"/>
              </a:ext>
            </a:extLst>
          </p:cNvPr>
          <p:cNvSpPr>
            <a:spLocks noChangeArrowheads="1"/>
          </p:cNvSpPr>
          <p:nvPr/>
        </p:nvSpPr>
        <p:spPr bwMode="auto">
          <a:xfrm>
            <a:off x="7493620" y="689788"/>
            <a:ext cx="4698380" cy="60016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blank worksheet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112-teachers.pdf</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PDF.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112-teachers.pdf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Follow the prompts to import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 again to ensure all imports are saved properly.</a:t>
            </a:r>
          </a:p>
        </p:txBody>
      </p:sp>
      <p:pic>
        <p:nvPicPr>
          <p:cNvPr id="6" name="Picture 5">
            <a:extLst>
              <a:ext uri="{FF2B5EF4-FFF2-40B4-BE49-F238E27FC236}">
                <a16:creationId xmlns:a16="http://schemas.microsoft.com/office/drawing/2014/main" id="{94414B22-BB62-7210-8667-EAC183696D65}"/>
              </a:ext>
            </a:extLst>
          </p:cNvPr>
          <p:cNvPicPr>
            <a:picLocks noChangeAspect="1"/>
          </p:cNvPicPr>
          <p:nvPr/>
        </p:nvPicPr>
        <p:blipFill rotWithShape="1">
          <a:blip r:embed="rId2"/>
          <a:srcRect r="52805" b="33008"/>
          <a:stretch/>
        </p:blipFill>
        <p:spPr>
          <a:xfrm>
            <a:off x="0" y="689788"/>
            <a:ext cx="7493620" cy="5983278"/>
          </a:xfrm>
          <a:prstGeom prst="rect">
            <a:avLst/>
          </a:prstGeom>
          <a:ln>
            <a:solidFill>
              <a:srgbClr val="FF0000"/>
            </a:solidFill>
          </a:ln>
        </p:spPr>
      </p:pic>
      <p:sp>
        <p:nvSpPr>
          <p:cNvPr id="7" name="Rectangle: Rounded Corners 6">
            <a:extLst>
              <a:ext uri="{FF2B5EF4-FFF2-40B4-BE49-F238E27FC236}">
                <a16:creationId xmlns:a16="http://schemas.microsoft.com/office/drawing/2014/main" id="{1052025D-7361-BD83-41A2-86C1D7647B27}"/>
              </a:ext>
            </a:extLst>
          </p:cNvPr>
          <p:cNvSpPr/>
          <p:nvPr/>
        </p:nvSpPr>
        <p:spPr>
          <a:xfrm>
            <a:off x="2574541" y="4245833"/>
            <a:ext cx="1562561" cy="4042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8FE0383-37A5-8CB2-CC62-8E987E8EB6CE}"/>
              </a:ext>
            </a:extLst>
          </p:cNvPr>
          <p:cNvSpPr/>
          <p:nvPr/>
        </p:nvSpPr>
        <p:spPr>
          <a:xfrm>
            <a:off x="229068" y="2379862"/>
            <a:ext cx="1562561" cy="4042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E098351A-EAE2-3999-2CC0-8649CD19593F}"/>
              </a:ext>
            </a:extLst>
          </p:cNvPr>
          <p:cNvSpPr/>
          <p:nvPr/>
        </p:nvSpPr>
        <p:spPr>
          <a:xfrm>
            <a:off x="135444" y="1565822"/>
            <a:ext cx="600536" cy="7996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B0A3EDCE-88A4-B471-955F-3B839FAD5211}"/>
              </a:ext>
            </a:extLst>
          </p:cNvPr>
          <p:cNvSpPr/>
          <p:nvPr/>
        </p:nvSpPr>
        <p:spPr>
          <a:xfrm>
            <a:off x="3499395" y="1188277"/>
            <a:ext cx="436986" cy="39984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6394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PDF Files</a:t>
            </a:r>
            <a:endParaRPr lang="en-AU" sz="2800" dirty="0"/>
          </a:p>
        </p:txBody>
      </p:sp>
      <p:sp>
        <p:nvSpPr>
          <p:cNvPr id="9" name="Rectangle 1">
            <a:extLst>
              <a:ext uri="{FF2B5EF4-FFF2-40B4-BE49-F238E27FC236}">
                <a16:creationId xmlns:a16="http://schemas.microsoft.com/office/drawing/2014/main" id="{636CEB5D-5A89-81ED-0DE4-48B289D77B39}"/>
              </a:ext>
            </a:extLst>
          </p:cNvPr>
          <p:cNvSpPr>
            <a:spLocks noChangeArrowheads="1"/>
          </p:cNvSpPr>
          <p:nvPr/>
        </p:nvSpPr>
        <p:spPr bwMode="auto">
          <a:xfrm>
            <a:off x="7493620" y="689788"/>
            <a:ext cx="4698380" cy="60016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blank worksheet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112-teachers.pdf</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PDF.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112-teachers.pdf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Follow the prompts to import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 again to ensure all imports are saved properly.</a:t>
            </a:r>
          </a:p>
        </p:txBody>
      </p:sp>
      <p:sp>
        <p:nvSpPr>
          <p:cNvPr id="8" name="Rectangle: Rounded Corners 7">
            <a:extLst>
              <a:ext uri="{FF2B5EF4-FFF2-40B4-BE49-F238E27FC236}">
                <a16:creationId xmlns:a16="http://schemas.microsoft.com/office/drawing/2014/main" id="{08FE0383-37A5-8CB2-CC62-8E987E8EB6CE}"/>
              </a:ext>
            </a:extLst>
          </p:cNvPr>
          <p:cNvSpPr/>
          <p:nvPr/>
        </p:nvSpPr>
        <p:spPr>
          <a:xfrm>
            <a:off x="229068" y="2379862"/>
            <a:ext cx="1562561" cy="4042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BF25497B-987C-2A36-B49A-59D45D04A0D4}"/>
              </a:ext>
            </a:extLst>
          </p:cNvPr>
          <p:cNvPicPr>
            <a:picLocks noChangeAspect="1"/>
          </p:cNvPicPr>
          <p:nvPr/>
        </p:nvPicPr>
        <p:blipFill rotWithShape="1">
          <a:blip r:embed="rId2"/>
          <a:srcRect l="14695" t="30635" r="21616" b="43252"/>
          <a:stretch/>
        </p:blipFill>
        <p:spPr>
          <a:xfrm>
            <a:off x="53898" y="2223624"/>
            <a:ext cx="7439722" cy="1715806"/>
          </a:xfrm>
          <a:prstGeom prst="rect">
            <a:avLst/>
          </a:prstGeom>
          <a:ln>
            <a:solidFill>
              <a:srgbClr val="FF0000"/>
            </a:solidFill>
          </a:ln>
        </p:spPr>
      </p:pic>
    </p:spTree>
    <p:extLst>
      <p:ext uri="{BB962C8B-B14F-4D97-AF65-F5344CB8AC3E}">
        <p14:creationId xmlns:p14="http://schemas.microsoft.com/office/powerpoint/2010/main" val="267855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084B26-CC14-8E72-9F5F-FB81D20EFF8C}"/>
              </a:ext>
            </a:extLst>
          </p:cNvPr>
          <p:cNvPicPr>
            <a:picLocks noChangeAspect="1"/>
          </p:cNvPicPr>
          <p:nvPr/>
        </p:nvPicPr>
        <p:blipFill rotWithShape="1">
          <a:blip r:embed="rId2"/>
          <a:srcRect b="5691"/>
          <a:stretch/>
        </p:blipFill>
        <p:spPr>
          <a:xfrm>
            <a:off x="0" y="689788"/>
            <a:ext cx="7525408" cy="3992137"/>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1 – Import Data From PDF Files</a:t>
            </a:r>
            <a:endParaRPr lang="en-AU" sz="2800" dirty="0"/>
          </a:p>
        </p:txBody>
      </p:sp>
      <p:sp>
        <p:nvSpPr>
          <p:cNvPr id="9" name="Rectangle 1">
            <a:extLst>
              <a:ext uri="{FF2B5EF4-FFF2-40B4-BE49-F238E27FC236}">
                <a16:creationId xmlns:a16="http://schemas.microsoft.com/office/drawing/2014/main" id="{636CEB5D-5A89-81ED-0DE4-48B289D77B39}"/>
              </a:ext>
            </a:extLst>
          </p:cNvPr>
          <p:cNvSpPr>
            <a:spLocks noChangeArrowheads="1"/>
          </p:cNvSpPr>
          <p:nvPr/>
        </p:nvSpPr>
        <p:spPr bwMode="auto">
          <a:xfrm>
            <a:off x="7493620" y="689788"/>
            <a:ext cx="4698380" cy="60016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Create a blank worksheet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the + button at the bottom to add a new worksheet.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Import 112-teachers.pdf</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to the Data tab on the Ribbon.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Get Data &gt; From File &gt; From PDF.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Browse and select the 112-teachers.pdf file from your Domain 1 Student folder.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Follow the prompts to import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Save the document again to ensure all imports are saved properly.</a:t>
            </a:r>
          </a:p>
        </p:txBody>
      </p:sp>
      <p:sp>
        <p:nvSpPr>
          <p:cNvPr id="8" name="Rectangle: Rounded Corners 7">
            <a:extLst>
              <a:ext uri="{FF2B5EF4-FFF2-40B4-BE49-F238E27FC236}">
                <a16:creationId xmlns:a16="http://schemas.microsoft.com/office/drawing/2014/main" id="{08FE0383-37A5-8CB2-CC62-8E987E8EB6CE}"/>
              </a:ext>
            </a:extLst>
          </p:cNvPr>
          <p:cNvSpPr/>
          <p:nvPr/>
        </p:nvSpPr>
        <p:spPr>
          <a:xfrm>
            <a:off x="229068" y="1193180"/>
            <a:ext cx="2737156" cy="159090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3CF51C6F-7ACE-3EDB-F614-DBD14B8F9C82}"/>
              </a:ext>
            </a:extLst>
          </p:cNvPr>
          <p:cNvSpPr/>
          <p:nvPr/>
        </p:nvSpPr>
        <p:spPr>
          <a:xfrm>
            <a:off x="5040350" y="4289502"/>
            <a:ext cx="702527" cy="27134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1">
            <a:extLst>
              <a:ext uri="{FF2B5EF4-FFF2-40B4-BE49-F238E27FC236}">
                <a16:creationId xmlns:a16="http://schemas.microsoft.com/office/drawing/2014/main" id="{19490A19-6802-FDBA-E607-6EA01E5F769D}"/>
              </a:ext>
            </a:extLst>
          </p:cNvPr>
          <p:cNvSpPr>
            <a:spLocks noChangeArrowheads="1"/>
          </p:cNvSpPr>
          <p:nvPr/>
        </p:nvSpPr>
        <p:spPr bwMode="auto">
          <a:xfrm>
            <a:off x="0" y="4752439"/>
            <a:ext cx="7477726" cy="19389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HTML imports, you might use Get Data &gt; From File &gt; From Web, and then enter the file path.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PDF imports, make sure you have the latest version of Excel, as older versions may not support direct PDF imports. </a:t>
            </a:r>
          </a:p>
        </p:txBody>
      </p:sp>
    </p:spTree>
    <p:extLst>
      <p:ext uri="{BB962C8B-B14F-4D97-AF65-F5344CB8AC3E}">
        <p14:creationId xmlns:p14="http://schemas.microsoft.com/office/powerpoint/2010/main" val="2360367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994985C-0E12-6314-23E5-1FA851C6F9FA}"/>
              </a:ext>
            </a:extLst>
          </p:cNvPr>
          <p:cNvSpPr txBox="1"/>
          <p:nvPr/>
        </p:nvSpPr>
        <p:spPr>
          <a:xfrm>
            <a:off x="472966" y="692948"/>
            <a:ext cx="4118665" cy="4553426"/>
          </a:xfrm>
          <a:prstGeom prst="rect">
            <a:avLst/>
          </a:prstGeom>
          <a:noFill/>
          <a:ln>
            <a:solidFill>
              <a:srgbClr val="FF0000"/>
            </a:solidFill>
          </a:ln>
        </p:spPr>
        <p:txBody>
          <a:bodyPr wrap="square">
            <a:spAutoFit/>
          </a:bodyPr>
          <a:lstStyle/>
          <a:p>
            <a:pPr marL="457200" lvl="0" indent="-457200" rtl="0">
              <a:lnSpc>
                <a:spcPct val="150000"/>
              </a:lnSpc>
              <a:spcAft>
                <a:spcPts val="800"/>
              </a:spcAft>
              <a:buFont typeface="Arial" panose="020B0604020202020204" pitchFamily="34" charset="0"/>
              <a:buChar char="•"/>
            </a:pPr>
            <a:r>
              <a:rPr lang="en-AU" sz="2800" kern="100" dirty="0">
                <a:effectLst/>
                <a:latin typeface="Calibri" panose="020F0502020204030204" pitchFamily="34" charset="0"/>
                <a:ea typeface="Aptos" panose="020B0004020202020204" pitchFamily="34" charset="0"/>
                <a:cs typeface="Arial" panose="020B0604020202020204" pitchFamily="34" charset="0"/>
              </a:rPr>
              <a:t>Use the </a:t>
            </a:r>
            <a:r>
              <a:rPr lang="en-AU" sz="2800" b="1" kern="100" dirty="0">
                <a:effectLst/>
                <a:latin typeface="Calibri" panose="020F0502020204030204" pitchFamily="34" charset="0"/>
                <a:ea typeface="Aptos" panose="020B0004020202020204" pitchFamily="34" charset="0"/>
                <a:cs typeface="Arial" panose="020B0604020202020204" pitchFamily="34" charset="0"/>
              </a:rPr>
              <a:t>ACU email</a:t>
            </a:r>
            <a:r>
              <a:rPr lang="en-AU" sz="2800" kern="100" dirty="0">
                <a:effectLst/>
                <a:latin typeface="Calibri" panose="020F0502020204030204" pitchFamily="34" charset="0"/>
                <a:ea typeface="Aptos" panose="020B0004020202020204" pitchFamily="34" charset="0"/>
                <a:cs typeface="Arial" panose="020B0604020202020204" pitchFamily="34" charset="0"/>
              </a:rPr>
              <a:t> of this format </a:t>
            </a:r>
            <a:r>
              <a:rPr lang="en-AU" sz="2800" u="sng" kern="100" dirty="0">
                <a:solidFill>
                  <a:srgbClr val="0000FF"/>
                </a:solidFill>
                <a:effectLst/>
                <a:latin typeface="Calibri" panose="020F0502020204030204" pitchFamily="34" charset="0"/>
                <a:ea typeface="Aptos" panose="020B0004020202020204" pitchFamily="34" charset="0"/>
                <a:cs typeface="Arial" panose="020B0604020202020204" pitchFamily="34" charset="0"/>
                <a:hlinkClick r:id="rId2"/>
              </a:rPr>
              <a:t>Sxxxxxx@myacu.edu.au</a:t>
            </a:r>
            <a:r>
              <a:rPr lang="en-AU" sz="2800" u="sng" kern="100" dirty="0">
                <a:solidFill>
                  <a:srgbClr val="0000FF"/>
                </a:solidFill>
                <a:effectLst/>
                <a:latin typeface="Calibri" panose="020F0502020204030204" pitchFamily="34" charset="0"/>
                <a:ea typeface="Aptos" panose="020B0004020202020204" pitchFamily="34" charset="0"/>
                <a:cs typeface="Arial" panose="020B0604020202020204" pitchFamily="34" charset="0"/>
              </a:rPr>
              <a:t> for the email address field</a:t>
            </a:r>
            <a:r>
              <a:rPr lang="en-AU" sz="2800" kern="100" dirty="0">
                <a:effectLst/>
                <a:latin typeface="Calibri" panose="020F0502020204030204" pitchFamily="34" charset="0"/>
                <a:ea typeface="Aptos" panose="020B0004020202020204" pitchFamily="34" charset="0"/>
                <a:cs typeface="Arial" panose="020B0604020202020204" pitchFamily="34" charset="0"/>
              </a:rPr>
              <a:t>. Username should be your student ID </a:t>
            </a:r>
            <a:r>
              <a:rPr lang="en-AU" sz="2800" kern="100" dirty="0" err="1">
                <a:effectLst/>
                <a:latin typeface="Calibri" panose="020F0502020204030204" pitchFamily="34" charset="0"/>
                <a:ea typeface="Aptos" panose="020B0004020202020204" pitchFamily="34" charset="0"/>
                <a:cs typeface="Arial" panose="020B0604020202020204" pitchFamily="34" charset="0"/>
              </a:rPr>
              <a:t>Sxxxxxxxx</a:t>
            </a:r>
            <a:r>
              <a:rPr lang="en-AU" sz="2800" kern="100" dirty="0">
                <a:effectLst/>
                <a:latin typeface="Calibri" panose="020F0502020204030204" pitchFamily="34" charset="0"/>
                <a:ea typeface="Aptos" panose="020B0004020202020204" pitchFamily="34" charset="0"/>
                <a:cs typeface="Arial" panose="020B0604020202020204" pitchFamily="34" charset="0"/>
              </a:rPr>
              <a:t>.</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2" name="Picture 1" descr="A screenshot of a computer screen&#10;&#10;Description automatically generated">
            <a:extLst>
              <a:ext uri="{FF2B5EF4-FFF2-40B4-BE49-F238E27FC236}">
                <a16:creationId xmlns:a16="http://schemas.microsoft.com/office/drawing/2014/main" id="{CEF98157-C0A6-4D16-9CF1-C8B78FA853F6}"/>
              </a:ext>
            </a:extLst>
          </p:cNvPr>
          <p:cNvPicPr>
            <a:picLocks noChangeAspect="1"/>
          </p:cNvPicPr>
          <p:nvPr/>
        </p:nvPicPr>
        <p:blipFill>
          <a:blip r:embed="rId3"/>
          <a:stretch>
            <a:fillRect/>
          </a:stretch>
        </p:blipFill>
        <p:spPr>
          <a:xfrm>
            <a:off x="4591631" y="548416"/>
            <a:ext cx="7600369" cy="5517931"/>
          </a:xfrm>
          <a:prstGeom prst="rect">
            <a:avLst/>
          </a:prstGeom>
        </p:spPr>
      </p:pic>
    </p:spTree>
    <p:extLst>
      <p:ext uri="{BB962C8B-B14F-4D97-AF65-F5344CB8AC3E}">
        <p14:creationId xmlns:p14="http://schemas.microsoft.com/office/powerpoint/2010/main" val="146920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286D3-C8F5-412B-138B-AE5F205209FE}"/>
              </a:ext>
            </a:extLst>
          </p:cNvPr>
          <p:cNvPicPr>
            <a:picLocks noChangeAspect="1"/>
          </p:cNvPicPr>
          <p:nvPr/>
        </p:nvPicPr>
        <p:blipFill rotWithShape="1">
          <a:blip r:embed="rId2"/>
          <a:srcRect l="40427" t="38212" r="21036" b="17398"/>
          <a:stretch/>
        </p:blipFill>
        <p:spPr>
          <a:xfrm>
            <a:off x="4698380" y="675441"/>
            <a:ext cx="7493620" cy="4855440"/>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Search for Data</a:t>
            </a:r>
            <a:endParaRPr lang="en-AU" sz="2800" dirty="0"/>
          </a:p>
        </p:txBody>
      </p:sp>
      <p:pic>
        <p:nvPicPr>
          <p:cNvPr id="11" name="Picture 10">
            <a:extLst>
              <a:ext uri="{FF2B5EF4-FFF2-40B4-BE49-F238E27FC236}">
                <a16:creationId xmlns:a16="http://schemas.microsoft.com/office/drawing/2014/main" id="{D7C954D7-3AEC-3530-01DC-FFC527725A36}"/>
              </a:ext>
            </a:extLst>
          </p:cNvPr>
          <p:cNvPicPr>
            <a:picLocks noChangeAspect="1"/>
          </p:cNvPicPr>
          <p:nvPr/>
        </p:nvPicPr>
        <p:blipFill rotWithShape="1">
          <a:blip r:embed="rId3"/>
          <a:srcRect l="14817" t="9849" r="48415" b="43089"/>
          <a:stretch/>
        </p:blipFill>
        <p:spPr>
          <a:xfrm>
            <a:off x="0" y="686592"/>
            <a:ext cx="4698380" cy="3382705"/>
          </a:xfrm>
          <a:prstGeom prst="rect">
            <a:avLst/>
          </a:prstGeom>
          <a:ln>
            <a:solidFill>
              <a:srgbClr val="FF0000"/>
            </a:solidFill>
          </a:ln>
        </p:spPr>
      </p:pic>
    </p:spTree>
    <p:extLst>
      <p:ext uri="{BB962C8B-B14F-4D97-AF65-F5344CB8AC3E}">
        <p14:creationId xmlns:p14="http://schemas.microsoft.com/office/powerpoint/2010/main" val="753541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Search for Data</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2"/>
          <a:srcRect t="6341" r="83445" b="7642"/>
          <a:stretch/>
        </p:blipFill>
        <p:spPr>
          <a:xfrm>
            <a:off x="0" y="698279"/>
            <a:ext cx="2107580" cy="6159722"/>
          </a:xfrm>
          <a:prstGeom prst="rect">
            <a:avLst/>
          </a:prstGeom>
          <a:ln>
            <a:solidFill>
              <a:srgbClr val="FF0000"/>
            </a:solidFill>
          </a:ln>
        </p:spPr>
      </p:pic>
      <p:sp>
        <p:nvSpPr>
          <p:cNvPr id="6" name="TextBox 5">
            <a:extLst>
              <a:ext uri="{FF2B5EF4-FFF2-40B4-BE49-F238E27FC236}">
                <a16:creationId xmlns:a16="http://schemas.microsoft.com/office/drawing/2014/main" id="{5B498972-0B65-9D21-8D79-BDA38E8574FD}"/>
              </a:ext>
            </a:extLst>
          </p:cNvPr>
          <p:cNvSpPr txBox="1"/>
          <p:nvPr/>
        </p:nvSpPr>
        <p:spPr>
          <a:xfrm>
            <a:off x="2107581" y="4540843"/>
            <a:ext cx="10074650" cy="461665"/>
          </a:xfrm>
          <a:prstGeom prst="rect">
            <a:avLst/>
          </a:prstGeom>
          <a:noFill/>
          <a:ln>
            <a:solidFill>
              <a:srgbClr val="FF0000"/>
            </a:solidFill>
          </a:ln>
        </p:spPr>
        <p:txBody>
          <a:bodyPr wrap="square" rtlCol="0">
            <a:spAutoFit/>
          </a:bodyPr>
          <a:lstStyle/>
          <a:p>
            <a:r>
              <a:rPr lang="en-US" sz="2400" dirty="0">
                <a:latin typeface="Calibri" panose="020F0502020204030204" pitchFamily="34" charset="0"/>
                <a:cs typeface="Calibri" panose="020F0502020204030204" pitchFamily="34" charset="0"/>
              </a:rPr>
              <a:t>If we select ‘Match case’, then the search will become case sensitive.</a:t>
            </a:r>
            <a:endParaRPr lang="en-AU" sz="24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4FFEE1F-3EFD-2DBB-918A-EDF15D96151F}"/>
              </a:ext>
            </a:extLst>
          </p:cNvPr>
          <p:cNvPicPr>
            <a:picLocks noChangeAspect="1"/>
          </p:cNvPicPr>
          <p:nvPr/>
        </p:nvPicPr>
        <p:blipFill rotWithShape="1">
          <a:blip r:embed="rId3"/>
          <a:srcRect t="25900" r="6552" b="18161"/>
          <a:stretch/>
        </p:blipFill>
        <p:spPr>
          <a:xfrm>
            <a:off x="2150364" y="917553"/>
            <a:ext cx="10041635" cy="3381178"/>
          </a:xfrm>
          <a:prstGeom prst="rect">
            <a:avLst/>
          </a:prstGeom>
        </p:spPr>
      </p:pic>
      <p:sp>
        <p:nvSpPr>
          <p:cNvPr id="10" name="TextBox 9">
            <a:extLst>
              <a:ext uri="{FF2B5EF4-FFF2-40B4-BE49-F238E27FC236}">
                <a16:creationId xmlns:a16="http://schemas.microsoft.com/office/drawing/2014/main" id="{FA85DF0F-C4F2-0017-6E59-27CE0E5E8502}"/>
              </a:ext>
            </a:extLst>
          </p:cNvPr>
          <p:cNvSpPr txBox="1"/>
          <p:nvPr/>
        </p:nvSpPr>
        <p:spPr>
          <a:xfrm>
            <a:off x="2107581" y="5002508"/>
            <a:ext cx="10074650" cy="1569660"/>
          </a:xfrm>
          <a:prstGeom prst="rect">
            <a:avLst/>
          </a:prstGeom>
          <a:noFill/>
          <a:ln>
            <a:solidFill>
              <a:srgbClr val="FF0000"/>
            </a:solidFill>
          </a:ln>
        </p:spPr>
        <p:txBody>
          <a:bodyPr wrap="square">
            <a:spAutoFit/>
          </a:bodyPr>
          <a:lstStyle/>
          <a:p>
            <a:r>
              <a:rPr lang="en-US" sz="2400" b="1" dirty="0">
                <a:latin typeface="Calibri" panose="020F0502020204030204" pitchFamily="34" charset="0"/>
                <a:cs typeface="Calibri" panose="020F0502020204030204" pitchFamily="34" charset="0"/>
              </a:rPr>
              <a:t>Name two options available for refining a search using Find.</a:t>
            </a:r>
            <a:endParaRPr lang="en-US"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You can refine a search using Find in Excel by:</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Checking the option to match the entire cell contents.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Specifying the search to match the case (case-sensitive search)</a:t>
            </a:r>
          </a:p>
        </p:txBody>
      </p:sp>
    </p:spTree>
    <p:extLst>
      <p:ext uri="{BB962C8B-B14F-4D97-AF65-F5344CB8AC3E}">
        <p14:creationId xmlns:p14="http://schemas.microsoft.com/office/powerpoint/2010/main" val="3798268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2"/>
          <a:srcRect t="6341" r="83445" b="7642"/>
          <a:stretch/>
        </p:blipFill>
        <p:spPr>
          <a:xfrm>
            <a:off x="0" y="698279"/>
            <a:ext cx="2107580" cy="6159722"/>
          </a:xfrm>
          <a:prstGeom prst="rect">
            <a:avLst/>
          </a:prstGeom>
          <a:ln>
            <a:solidFill>
              <a:srgbClr val="FF0000"/>
            </a:solidFill>
          </a:ln>
        </p:spPr>
      </p:pic>
      <p:sp>
        <p:nvSpPr>
          <p:cNvPr id="10" name="TextBox 9">
            <a:extLst>
              <a:ext uri="{FF2B5EF4-FFF2-40B4-BE49-F238E27FC236}">
                <a16:creationId xmlns:a16="http://schemas.microsoft.com/office/drawing/2014/main" id="{FA85DF0F-C4F2-0017-6E59-27CE0E5E8502}"/>
              </a:ext>
            </a:extLst>
          </p:cNvPr>
          <p:cNvSpPr txBox="1"/>
          <p:nvPr/>
        </p:nvSpPr>
        <p:spPr>
          <a:xfrm>
            <a:off x="2117350" y="4363253"/>
            <a:ext cx="10074650" cy="1200329"/>
          </a:xfrm>
          <a:prstGeom prst="rect">
            <a:avLst/>
          </a:prstGeom>
          <a:noFill/>
          <a:ln>
            <a:solidFill>
              <a:srgbClr val="FF000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Use Go To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answer the following questions.</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Press Ctrl + G or go to the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click on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February_All</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and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3"/>
          <a:srcRect l="41465" t="38314" r="23707" b="8353"/>
          <a:stretch/>
        </p:blipFill>
        <p:spPr>
          <a:xfrm>
            <a:off x="2107580" y="690547"/>
            <a:ext cx="4246179" cy="3657600"/>
          </a:xfrm>
          <a:prstGeom prst="rect">
            <a:avLst/>
          </a:prstGeom>
        </p:spPr>
      </p:pic>
      <p:pic>
        <p:nvPicPr>
          <p:cNvPr id="11" name="Picture 10">
            <a:extLst>
              <a:ext uri="{FF2B5EF4-FFF2-40B4-BE49-F238E27FC236}">
                <a16:creationId xmlns:a16="http://schemas.microsoft.com/office/drawing/2014/main" id="{B8009F5C-306C-C393-CED3-081392606006}"/>
              </a:ext>
            </a:extLst>
          </p:cNvPr>
          <p:cNvPicPr>
            <a:picLocks noChangeAspect="1"/>
          </p:cNvPicPr>
          <p:nvPr/>
        </p:nvPicPr>
        <p:blipFill rotWithShape="1">
          <a:blip r:embed="rId4"/>
          <a:srcRect l="65948" t="25440" r="12500" b="36598"/>
          <a:stretch/>
        </p:blipFill>
        <p:spPr>
          <a:xfrm>
            <a:off x="8461339" y="660033"/>
            <a:ext cx="3730661" cy="3696366"/>
          </a:xfrm>
          <a:prstGeom prst="rect">
            <a:avLst/>
          </a:prstGeom>
        </p:spPr>
      </p:pic>
    </p:spTree>
    <p:extLst>
      <p:ext uri="{BB962C8B-B14F-4D97-AF65-F5344CB8AC3E}">
        <p14:creationId xmlns:p14="http://schemas.microsoft.com/office/powerpoint/2010/main" val="2481650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2"/>
          <a:srcRect t="6341" r="83445" b="7642"/>
          <a:stretch/>
        </p:blipFill>
        <p:spPr>
          <a:xfrm>
            <a:off x="0" y="698279"/>
            <a:ext cx="2107580" cy="6159722"/>
          </a:xfrm>
          <a:prstGeom prst="rect">
            <a:avLst/>
          </a:prstGeom>
          <a:ln>
            <a:solidFill>
              <a:srgbClr val="FF0000"/>
            </a:solidFill>
          </a:ln>
        </p:spPr>
      </p:pic>
      <p:sp>
        <p:nvSpPr>
          <p:cNvPr id="10" name="TextBox 9">
            <a:extLst>
              <a:ext uri="{FF2B5EF4-FFF2-40B4-BE49-F238E27FC236}">
                <a16:creationId xmlns:a16="http://schemas.microsoft.com/office/drawing/2014/main" id="{FA85DF0F-C4F2-0017-6E59-27CE0E5E8502}"/>
              </a:ext>
            </a:extLst>
          </p:cNvPr>
          <p:cNvSpPr txBox="1"/>
          <p:nvPr/>
        </p:nvSpPr>
        <p:spPr>
          <a:xfrm>
            <a:off x="2117350" y="4363253"/>
            <a:ext cx="4451617" cy="2308324"/>
          </a:xfrm>
          <a:prstGeom prst="rect">
            <a:avLst/>
          </a:prstGeom>
          <a:noFill/>
          <a:ln>
            <a:solidFill>
              <a:srgbClr val="FF000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Use Go To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to</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answer the following questions.</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How to do:</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Press Ctrl + G or go to the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click on </a:t>
            </a:r>
            <a:r>
              <a:rPr kumimoji="0" lang="en-US" altLang="en-US" sz="2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February_All</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and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OK</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3"/>
          <a:srcRect l="41465" t="38314" r="23707" b="8353"/>
          <a:stretch/>
        </p:blipFill>
        <p:spPr>
          <a:xfrm>
            <a:off x="2107580" y="690547"/>
            <a:ext cx="4246179" cy="3657600"/>
          </a:xfrm>
          <a:prstGeom prst="rect">
            <a:avLst/>
          </a:prstGeom>
        </p:spPr>
      </p:pic>
      <p:pic>
        <p:nvPicPr>
          <p:cNvPr id="13" name="Picture 12">
            <a:extLst>
              <a:ext uri="{FF2B5EF4-FFF2-40B4-BE49-F238E27FC236}">
                <a16:creationId xmlns:a16="http://schemas.microsoft.com/office/drawing/2014/main" id="{94CF045A-3A8A-1E2B-5CEF-9C8D94E4E3A9}"/>
              </a:ext>
            </a:extLst>
          </p:cNvPr>
          <p:cNvPicPr>
            <a:picLocks noChangeAspect="1"/>
          </p:cNvPicPr>
          <p:nvPr/>
        </p:nvPicPr>
        <p:blipFill rotWithShape="1">
          <a:blip r:embed="rId4"/>
          <a:srcRect t="37701" r="80259" b="23832"/>
          <a:stretch/>
        </p:blipFill>
        <p:spPr>
          <a:xfrm>
            <a:off x="6568967" y="690546"/>
            <a:ext cx="5623034" cy="6163237"/>
          </a:xfrm>
          <a:prstGeom prst="rect">
            <a:avLst/>
          </a:prstGeom>
        </p:spPr>
      </p:pic>
    </p:spTree>
    <p:extLst>
      <p:ext uri="{BB962C8B-B14F-4D97-AF65-F5344CB8AC3E}">
        <p14:creationId xmlns:p14="http://schemas.microsoft.com/office/powerpoint/2010/main" val="280469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2"/>
          <a:srcRect t="6341" r="83445" b="7642"/>
          <a:stretch/>
        </p:blipFill>
        <p:spPr>
          <a:xfrm>
            <a:off x="0" y="698279"/>
            <a:ext cx="2107580" cy="6159722"/>
          </a:xfrm>
          <a:prstGeom prst="rect">
            <a:avLst/>
          </a:prstGeom>
          <a:ln>
            <a:solidFill>
              <a:srgbClr val="FF0000"/>
            </a:solidFill>
          </a:ln>
        </p:spPr>
      </p:pic>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3"/>
          <a:srcRect l="41465" t="38314" r="23707" b="8353"/>
          <a:stretch/>
        </p:blipFill>
        <p:spPr>
          <a:xfrm>
            <a:off x="2107580" y="690547"/>
            <a:ext cx="4246179" cy="3657600"/>
          </a:xfrm>
          <a:prstGeom prst="rect">
            <a:avLst/>
          </a:prstGeom>
        </p:spPr>
      </p:pic>
      <p:sp>
        <p:nvSpPr>
          <p:cNvPr id="6" name="TextBox 5">
            <a:extLst>
              <a:ext uri="{FF2B5EF4-FFF2-40B4-BE49-F238E27FC236}">
                <a16:creationId xmlns:a16="http://schemas.microsoft.com/office/drawing/2014/main" id="{3852F692-08F6-708D-97B3-DB1D9F84B9BB}"/>
              </a:ext>
            </a:extLst>
          </p:cNvPr>
          <p:cNvSpPr txBox="1"/>
          <p:nvPr/>
        </p:nvSpPr>
        <p:spPr>
          <a:xfrm>
            <a:off x="6353759" y="698279"/>
            <a:ext cx="5838241" cy="2785378"/>
          </a:xfrm>
          <a:prstGeom prst="rect">
            <a:avLst/>
          </a:prstGeom>
          <a:noFill/>
          <a:ln>
            <a:solidFill>
              <a:srgbClr val="FF0000"/>
            </a:solidFill>
          </a:ln>
        </p:spPr>
        <p:txBody>
          <a:bodyPr wrap="square">
            <a:spAutoFit/>
          </a:bodyPr>
          <a:lstStyle/>
          <a:p>
            <a:r>
              <a:rPr lang="en-US" sz="2500" b="1" dirty="0">
                <a:latin typeface="Calibri" panose="020F0502020204030204" pitchFamily="34" charset="0"/>
                <a:cs typeface="Calibri" panose="020F0502020204030204" pitchFamily="34" charset="0"/>
              </a:rPr>
              <a:t>Which cell contains a note?</a:t>
            </a:r>
            <a:endParaRPr lang="en-US" sz="25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How to do:</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In the </a:t>
            </a:r>
            <a:r>
              <a:rPr lang="en-US" sz="2500" b="1" dirty="0">
                <a:latin typeface="Calibri" panose="020F0502020204030204" pitchFamily="34" charset="0"/>
                <a:cs typeface="Calibri" panose="020F0502020204030204" pitchFamily="34" charset="0"/>
              </a:rPr>
              <a:t>Go To</a:t>
            </a:r>
            <a:r>
              <a:rPr lang="en-US" sz="2500" dirty="0">
                <a:latin typeface="Calibri" panose="020F0502020204030204" pitchFamily="34" charset="0"/>
                <a:cs typeface="Calibri" panose="020F0502020204030204" pitchFamily="34" charset="0"/>
              </a:rPr>
              <a:t> dialog box, click on </a:t>
            </a:r>
            <a:r>
              <a:rPr lang="en-US" sz="2500" b="1" dirty="0">
                <a:latin typeface="Calibri" panose="020F0502020204030204" pitchFamily="34" charset="0"/>
                <a:cs typeface="Calibri" panose="020F0502020204030204" pitchFamily="34" charset="0"/>
              </a:rPr>
              <a:t>Special...</a:t>
            </a:r>
            <a:r>
              <a:rPr lang="en-US" sz="25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Select </a:t>
            </a:r>
            <a:r>
              <a:rPr lang="en-US" sz="2500" b="1" dirty="0">
                <a:latin typeface="Calibri" panose="020F0502020204030204" pitchFamily="34" charset="0"/>
                <a:cs typeface="Calibri" panose="020F0502020204030204" pitchFamily="34" charset="0"/>
              </a:rPr>
              <a:t>Notes</a:t>
            </a:r>
            <a:r>
              <a:rPr lang="en-US" sz="2500" dirty="0">
                <a:latin typeface="Calibri" panose="020F0502020204030204" pitchFamily="34" charset="0"/>
                <a:cs typeface="Calibri" panose="020F0502020204030204" pitchFamily="34" charset="0"/>
              </a:rPr>
              <a:t> and click </a:t>
            </a:r>
            <a:r>
              <a:rPr lang="en-US" sz="2500" b="1" dirty="0">
                <a:latin typeface="Calibri" panose="020F0502020204030204" pitchFamily="34" charset="0"/>
                <a:cs typeface="Calibri" panose="020F0502020204030204" pitchFamily="34" charset="0"/>
              </a:rPr>
              <a:t>OK</a:t>
            </a:r>
            <a:r>
              <a:rPr lang="en-US" sz="25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This will highlight the cell that contains a note.</a:t>
            </a:r>
          </a:p>
        </p:txBody>
      </p:sp>
      <p:pic>
        <p:nvPicPr>
          <p:cNvPr id="8" name="Picture 7">
            <a:extLst>
              <a:ext uri="{FF2B5EF4-FFF2-40B4-BE49-F238E27FC236}">
                <a16:creationId xmlns:a16="http://schemas.microsoft.com/office/drawing/2014/main" id="{997C0489-46A9-1768-FDBA-BC3805D7DC7A}"/>
              </a:ext>
            </a:extLst>
          </p:cNvPr>
          <p:cNvPicPr>
            <a:picLocks noChangeAspect="1"/>
          </p:cNvPicPr>
          <p:nvPr/>
        </p:nvPicPr>
        <p:blipFill rotWithShape="1">
          <a:blip r:embed="rId4"/>
          <a:srcRect l="65604" t="26360" r="12327" b="36597"/>
          <a:stretch/>
        </p:blipFill>
        <p:spPr>
          <a:xfrm>
            <a:off x="8650015" y="3506494"/>
            <a:ext cx="3541986" cy="3344155"/>
          </a:xfrm>
          <a:prstGeom prst="rect">
            <a:avLst/>
          </a:prstGeom>
        </p:spPr>
      </p:pic>
      <p:sp>
        <p:nvSpPr>
          <p:cNvPr id="9" name="Rectangle: Rounded Corners 8">
            <a:extLst>
              <a:ext uri="{FF2B5EF4-FFF2-40B4-BE49-F238E27FC236}">
                <a16:creationId xmlns:a16="http://schemas.microsoft.com/office/drawing/2014/main" id="{8ABAC2DA-4C81-1B7C-CB34-1811A84D4625}"/>
              </a:ext>
            </a:extLst>
          </p:cNvPr>
          <p:cNvSpPr/>
          <p:nvPr/>
        </p:nvSpPr>
        <p:spPr>
          <a:xfrm>
            <a:off x="8739993" y="6325220"/>
            <a:ext cx="1003098" cy="35935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40995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155F314-0066-6F41-9F6A-B563CC7364A7}"/>
              </a:ext>
            </a:extLst>
          </p:cNvPr>
          <p:cNvPicPr>
            <a:picLocks noChangeAspect="1"/>
          </p:cNvPicPr>
          <p:nvPr/>
        </p:nvPicPr>
        <p:blipFill rotWithShape="1">
          <a:blip r:embed="rId2"/>
          <a:srcRect l="66982" t="21609" r="13190" b="33027"/>
          <a:stretch/>
        </p:blipFill>
        <p:spPr>
          <a:xfrm>
            <a:off x="9532884" y="3517003"/>
            <a:ext cx="2591056" cy="3334577"/>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3"/>
          <a:srcRect t="6341" r="83445" b="7642"/>
          <a:stretch/>
        </p:blipFill>
        <p:spPr>
          <a:xfrm>
            <a:off x="0" y="698279"/>
            <a:ext cx="2107580" cy="6159722"/>
          </a:xfrm>
          <a:prstGeom prst="rect">
            <a:avLst/>
          </a:prstGeom>
          <a:ln>
            <a:solidFill>
              <a:srgbClr val="FF0000"/>
            </a:solidFill>
          </a:ln>
        </p:spPr>
      </p:pic>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4"/>
          <a:srcRect l="41465" t="38314" r="23707" b="8353"/>
          <a:stretch/>
        </p:blipFill>
        <p:spPr>
          <a:xfrm>
            <a:off x="2107580" y="690547"/>
            <a:ext cx="4246179" cy="3657600"/>
          </a:xfrm>
          <a:prstGeom prst="rect">
            <a:avLst/>
          </a:prstGeom>
        </p:spPr>
      </p:pic>
      <p:sp>
        <p:nvSpPr>
          <p:cNvPr id="6" name="TextBox 5">
            <a:extLst>
              <a:ext uri="{FF2B5EF4-FFF2-40B4-BE49-F238E27FC236}">
                <a16:creationId xmlns:a16="http://schemas.microsoft.com/office/drawing/2014/main" id="{3852F692-08F6-708D-97B3-DB1D9F84B9BB}"/>
              </a:ext>
            </a:extLst>
          </p:cNvPr>
          <p:cNvSpPr txBox="1"/>
          <p:nvPr/>
        </p:nvSpPr>
        <p:spPr>
          <a:xfrm>
            <a:off x="6353759" y="677259"/>
            <a:ext cx="5838241" cy="2785378"/>
          </a:xfrm>
          <a:prstGeom prst="rect">
            <a:avLst/>
          </a:prstGeom>
          <a:noFill/>
          <a:ln>
            <a:solidFill>
              <a:srgbClr val="FF0000"/>
            </a:solidFill>
          </a:ln>
        </p:spPr>
        <p:txBody>
          <a:bodyPr wrap="square">
            <a:spAutoFit/>
          </a:bodyPr>
          <a:lstStyle/>
          <a:p>
            <a:r>
              <a:rPr lang="en-US" sz="2500" b="1" dirty="0">
                <a:latin typeface="Calibri" panose="020F0502020204030204" pitchFamily="34" charset="0"/>
                <a:cs typeface="Calibri" panose="020F0502020204030204" pitchFamily="34" charset="0"/>
              </a:rPr>
              <a:t>Which cell contains a note?</a:t>
            </a:r>
            <a:endParaRPr lang="en-US" sz="25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500" b="1" dirty="0">
                <a:latin typeface="Calibri" panose="020F0502020204030204" pitchFamily="34" charset="0"/>
                <a:cs typeface="Calibri" panose="020F0502020204030204" pitchFamily="34" charset="0"/>
              </a:rPr>
              <a:t> How to do:</a:t>
            </a:r>
            <a:endParaRPr lang="en-US" sz="25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In the </a:t>
            </a:r>
            <a:r>
              <a:rPr lang="en-US" sz="2500" b="1" dirty="0">
                <a:latin typeface="Calibri" panose="020F0502020204030204" pitchFamily="34" charset="0"/>
                <a:cs typeface="Calibri" panose="020F0502020204030204" pitchFamily="34" charset="0"/>
              </a:rPr>
              <a:t>Go To</a:t>
            </a:r>
            <a:r>
              <a:rPr lang="en-US" sz="2500" dirty="0">
                <a:latin typeface="Calibri" panose="020F0502020204030204" pitchFamily="34" charset="0"/>
                <a:cs typeface="Calibri" panose="020F0502020204030204" pitchFamily="34" charset="0"/>
              </a:rPr>
              <a:t> dialog box, click on </a:t>
            </a:r>
            <a:r>
              <a:rPr lang="en-US" sz="2500" b="1" dirty="0">
                <a:latin typeface="Calibri" panose="020F0502020204030204" pitchFamily="34" charset="0"/>
                <a:cs typeface="Calibri" panose="020F0502020204030204" pitchFamily="34" charset="0"/>
              </a:rPr>
              <a:t>Special...</a:t>
            </a:r>
            <a:r>
              <a:rPr lang="en-US" sz="25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Select </a:t>
            </a:r>
            <a:r>
              <a:rPr lang="en-US" sz="2500" b="1" dirty="0">
                <a:latin typeface="Calibri" panose="020F0502020204030204" pitchFamily="34" charset="0"/>
                <a:cs typeface="Calibri" panose="020F0502020204030204" pitchFamily="34" charset="0"/>
              </a:rPr>
              <a:t>Notes</a:t>
            </a:r>
            <a:r>
              <a:rPr lang="en-US" sz="2500" dirty="0">
                <a:latin typeface="Calibri" panose="020F0502020204030204" pitchFamily="34" charset="0"/>
                <a:cs typeface="Calibri" panose="020F0502020204030204" pitchFamily="34" charset="0"/>
              </a:rPr>
              <a:t> and click </a:t>
            </a:r>
            <a:r>
              <a:rPr lang="en-US" sz="2500" b="1" dirty="0">
                <a:latin typeface="Calibri" panose="020F0502020204030204" pitchFamily="34" charset="0"/>
                <a:cs typeface="Calibri" panose="020F0502020204030204" pitchFamily="34" charset="0"/>
              </a:rPr>
              <a:t>OK</a:t>
            </a:r>
            <a:r>
              <a:rPr lang="en-US" sz="25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This will highlight the cell that contains a note.</a:t>
            </a:r>
          </a:p>
        </p:txBody>
      </p:sp>
      <p:sp>
        <p:nvSpPr>
          <p:cNvPr id="9" name="Rectangle: Rounded Corners 8">
            <a:extLst>
              <a:ext uri="{FF2B5EF4-FFF2-40B4-BE49-F238E27FC236}">
                <a16:creationId xmlns:a16="http://schemas.microsoft.com/office/drawing/2014/main" id="{8ABAC2DA-4C81-1B7C-CB34-1811A84D4625}"/>
              </a:ext>
            </a:extLst>
          </p:cNvPr>
          <p:cNvSpPr/>
          <p:nvPr/>
        </p:nvSpPr>
        <p:spPr>
          <a:xfrm>
            <a:off x="9606454" y="4016494"/>
            <a:ext cx="551536" cy="2401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Rectangle: Rounded Corners 1">
            <a:extLst>
              <a:ext uri="{FF2B5EF4-FFF2-40B4-BE49-F238E27FC236}">
                <a16:creationId xmlns:a16="http://schemas.microsoft.com/office/drawing/2014/main" id="{5B94F684-BE53-86D8-A910-EFA1CE161A3F}"/>
              </a:ext>
            </a:extLst>
          </p:cNvPr>
          <p:cNvSpPr/>
          <p:nvPr/>
        </p:nvSpPr>
        <p:spPr>
          <a:xfrm>
            <a:off x="10399985" y="6502190"/>
            <a:ext cx="856594" cy="33887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718049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6AFE88-61FD-9E7A-0486-72C9995AB3CA}"/>
              </a:ext>
            </a:extLst>
          </p:cNvPr>
          <p:cNvPicPr>
            <a:picLocks noChangeAspect="1"/>
          </p:cNvPicPr>
          <p:nvPr/>
        </p:nvPicPr>
        <p:blipFill rotWithShape="1">
          <a:blip r:embed="rId2"/>
          <a:srcRect r="46552" b="57854"/>
          <a:stretch/>
        </p:blipFill>
        <p:spPr>
          <a:xfrm>
            <a:off x="5675586" y="3950724"/>
            <a:ext cx="6516414" cy="2890345"/>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5" name="Picture 4">
            <a:extLst>
              <a:ext uri="{FF2B5EF4-FFF2-40B4-BE49-F238E27FC236}">
                <a16:creationId xmlns:a16="http://schemas.microsoft.com/office/drawing/2014/main" id="{026CE89A-AFAA-F3AB-E855-E5EF3FAB2167}"/>
              </a:ext>
            </a:extLst>
          </p:cNvPr>
          <p:cNvPicPr>
            <a:picLocks noChangeAspect="1"/>
          </p:cNvPicPr>
          <p:nvPr/>
        </p:nvPicPr>
        <p:blipFill rotWithShape="1">
          <a:blip r:embed="rId3"/>
          <a:srcRect t="6341" r="83445" b="7642"/>
          <a:stretch/>
        </p:blipFill>
        <p:spPr>
          <a:xfrm>
            <a:off x="0" y="698279"/>
            <a:ext cx="2107580" cy="6159722"/>
          </a:xfrm>
          <a:prstGeom prst="rect">
            <a:avLst/>
          </a:prstGeom>
          <a:ln>
            <a:solidFill>
              <a:srgbClr val="FF0000"/>
            </a:solidFill>
          </a:ln>
        </p:spPr>
      </p:pic>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4"/>
          <a:srcRect l="41465" t="38314" r="23707" b="8353"/>
          <a:stretch/>
        </p:blipFill>
        <p:spPr>
          <a:xfrm>
            <a:off x="2107580" y="690547"/>
            <a:ext cx="4246179" cy="3657600"/>
          </a:xfrm>
          <a:prstGeom prst="rect">
            <a:avLst/>
          </a:prstGeom>
        </p:spPr>
      </p:pic>
      <p:sp>
        <p:nvSpPr>
          <p:cNvPr id="6" name="TextBox 5">
            <a:extLst>
              <a:ext uri="{FF2B5EF4-FFF2-40B4-BE49-F238E27FC236}">
                <a16:creationId xmlns:a16="http://schemas.microsoft.com/office/drawing/2014/main" id="{3852F692-08F6-708D-97B3-DB1D9F84B9BB}"/>
              </a:ext>
            </a:extLst>
          </p:cNvPr>
          <p:cNvSpPr txBox="1"/>
          <p:nvPr/>
        </p:nvSpPr>
        <p:spPr>
          <a:xfrm>
            <a:off x="6353759" y="677259"/>
            <a:ext cx="5838241" cy="3046988"/>
          </a:xfrm>
          <a:prstGeom prst="rect">
            <a:avLst/>
          </a:prstGeom>
          <a:noFill/>
          <a:ln>
            <a:solidFill>
              <a:srgbClr val="FF0000"/>
            </a:solidFill>
          </a:ln>
        </p:spPr>
        <p:txBody>
          <a:bodyPr wrap="square">
            <a:spAutoFit/>
          </a:bodyPr>
          <a:lstStyle/>
          <a:p>
            <a:r>
              <a:rPr lang="en-US" sz="2400" b="1" dirty="0">
                <a:latin typeface="Calibri" panose="020F0502020204030204" pitchFamily="34" charset="0"/>
                <a:cs typeface="Calibri" panose="020F0502020204030204" pitchFamily="34" charset="0"/>
              </a:rPr>
              <a:t>How many named ranges are there?</a:t>
            </a:r>
            <a:endParaRPr lang="en-US"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latin typeface="Calibri" panose="020F0502020204030204" pitchFamily="34" charset="0"/>
                <a:cs typeface="Calibri" panose="020F0502020204030204" pitchFamily="34" charset="0"/>
              </a:rPr>
              <a:t> How to do:</a:t>
            </a:r>
            <a:endParaRPr lang="en-US" sz="24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Click on the </a:t>
            </a:r>
            <a:r>
              <a:rPr lang="en-US" sz="2400" b="1" dirty="0">
                <a:latin typeface="Calibri" panose="020F0502020204030204" pitchFamily="34" charset="0"/>
                <a:cs typeface="Calibri" panose="020F0502020204030204" pitchFamily="34" charset="0"/>
              </a:rPr>
              <a:t>Formulas</a:t>
            </a:r>
            <a:r>
              <a:rPr lang="en-US" sz="2400" dirty="0">
                <a:latin typeface="Calibri" panose="020F0502020204030204" pitchFamily="34" charset="0"/>
                <a:cs typeface="Calibri" panose="020F0502020204030204" pitchFamily="34" charset="0"/>
              </a:rPr>
              <a:t> tab.</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Click on </a:t>
            </a:r>
            <a:r>
              <a:rPr lang="en-US" sz="2400" b="1" dirty="0">
                <a:latin typeface="Calibri" panose="020F0502020204030204" pitchFamily="34" charset="0"/>
                <a:cs typeface="Calibri" panose="020F0502020204030204" pitchFamily="34" charset="0"/>
              </a:rPr>
              <a:t>Name Manager</a:t>
            </a:r>
            <a:r>
              <a:rPr lang="en-US" sz="2400" dirty="0">
                <a:latin typeface="Calibri" panose="020F0502020204030204" pitchFamily="34" charset="0"/>
                <a:cs typeface="Calibri" panose="020F0502020204030204" pitchFamily="34" charset="0"/>
              </a:rPr>
              <a:t> in the Defined Names group.</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Count the number of named ranges listed in the Name Manager dialog box.</a:t>
            </a:r>
          </a:p>
          <a:p>
            <a:pPr marL="742950" lvl="1" indent="-285750">
              <a:buFont typeface="Arial" panose="020B0604020202020204" pitchFamily="34" charset="0"/>
              <a:buChar char="•"/>
            </a:pPr>
            <a:r>
              <a:rPr lang="en-US" sz="2400" dirty="0">
                <a:highlight>
                  <a:srgbClr val="00FF00"/>
                </a:highlight>
                <a:latin typeface="Calibri" panose="020F0502020204030204" pitchFamily="34" charset="0"/>
                <a:cs typeface="Calibri" panose="020F0502020204030204" pitchFamily="34" charset="0"/>
              </a:rPr>
              <a:t>3</a:t>
            </a:r>
          </a:p>
        </p:txBody>
      </p:sp>
      <p:sp>
        <p:nvSpPr>
          <p:cNvPr id="9" name="Rectangle: Rounded Corners 8">
            <a:extLst>
              <a:ext uri="{FF2B5EF4-FFF2-40B4-BE49-F238E27FC236}">
                <a16:creationId xmlns:a16="http://schemas.microsoft.com/office/drawing/2014/main" id="{8ABAC2DA-4C81-1B7C-CB34-1811A84D4625}"/>
              </a:ext>
            </a:extLst>
          </p:cNvPr>
          <p:cNvSpPr/>
          <p:nvPr/>
        </p:nvSpPr>
        <p:spPr>
          <a:xfrm>
            <a:off x="7788164" y="4349689"/>
            <a:ext cx="551536" cy="2401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Rectangle: Rounded Corners 1">
            <a:extLst>
              <a:ext uri="{FF2B5EF4-FFF2-40B4-BE49-F238E27FC236}">
                <a16:creationId xmlns:a16="http://schemas.microsoft.com/office/drawing/2014/main" id="{5B94F684-BE53-86D8-A910-EFA1CE161A3F}"/>
              </a:ext>
            </a:extLst>
          </p:cNvPr>
          <p:cNvSpPr/>
          <p:nvPr/>
        </p:nvSpPr>
        <p:spPr>
          <a:xfrm>
            <a:off x="10557641" y="4600396"/>
            <a:ext cx="467711" cy="70732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778896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pic>
        <p:nvPicPr>
          <p:cNvPr id="3" name="Picture 2">
            <a:extLst>
              <a:ext uri="{FF2B5EF4-FFF2-40B4-BE49-F238E27FC236}">
                <a16:creationId xmlns:a16="http://schemas.microsoft.com/office/drawing/2014/main" id="{80B1ACE4-E9E4-321B-7A78-C953F55529FD}"/>
              </a:ext>
            </a:extLst>
          </p:cNvPr>
          <p:cNvPicPr>
            <a:picLocks noChangeAspect="1"/>
          </p:cNvPicPr>
          <p:nvPr/>
        </p:nvPicPr>
        <p:blipFill rotWithShape="1">
          <a:blip r:embed="rId2"/>
          <a:srcRect l="41465" t="38314" r="23707" b="8353"/>
          <a:stretch/>
        </p:blipFill>
        <p:spPr>
          <a:xfrm>
            <a:off x="2678771" y="675441"/>
            <a:ext cx="4246179" cy="3657600"/>
          </a:xfrm>
          <a:prstGeom prst="rect">
            <a:avLst/>
          </a:prstGeom>
        </p:spPr>
      </p:pic>
      <p:sp>
        <p:nvSpPr>
          <p:cNvPr id="6" name="TextBox 5">
            <a:extLst>
              <a:ext uri="{FF2B5EF4-FFF2-40B4-BE49-F238E27FC236}">
                <a16:creationId xmlns:a16="http://schemas.microsoft.com/office/drawing/2014/main" id="{3852F692-08F6-708D-97B3-DB1D9F84B9BB}"/>
              </a:ext>
            </a:extLst>
          </p:cNvPr>
          <p:cNvSpPr txBox="1"/>
          <p:nvPr/>
        </p:nvSpPr>
        <p:spPr>
          <a:xfrm>
            <a:off x="6924950" y="677259"/>
            <a:ext cx="5267050" cy="2677656"/>
          </a:xfrm>
          <a:prstGeom prst="rect">
            <a:avLst/>
          </a:prstGeom>
          <a:noFill/>
          <a:ln>
            <a:solidFill>
              <a:srgbClr val="FF0000"/>
            </a:solidFill>
          </a:ln>
        </p:spPr>
        <p:txBody>
          <a:bodyPr wrap="square">
            <a:spAutoFit/>
          </a:bodyPr>
          <a:lstStyle/>
          <a:p>
            <a:r>
              <a:rPr lang="en-US" sz="2400" b="1" dirty="0">
                <a:latin typeface="Calibri" panose="020F0502020204030204" pitchFamily="34" charset="0"/>
                <a:cs typeface="Calibri" panose="020F0502020204030204" pitchFamily="34" charset="0"/>
              </a:rPr>
              <a:t>Where is the Name Box?</a:t>
            </a:r>
            <a:endParaRPr lang="en-US"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latin typeface="Calibri" panose="020F0502020204030204" pitchFamily="34" charset="0"/>
                <a:cs typeface="Calibri" panose="020F0502020204030204" pitchFamily="34" charset="0"/>
              </a:rPr>
              <a:t> How to do:</a:t>
            </a:r>
            <a:endParaRPr lang="en-US" sz="24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The Name Box is located to the left of the formula bar at the top of the Excel window. It displays the cell reference or the name of the selected cell or range.</a:t>
            </a:r>
          </a:p>
        </p:txBody>
      </p:sp>
      <p:pic>
        <p:nvPicPr>
          <p:cNvPr id="10" name="Picture 9">
            <a:extLst>
              <a:ext uri="{FF2B5EF4-FFF2-40B4-BE49-F238E27FC236}">
                <a16:creationId xmlns:a16="http://schemas.microsoft.com/office/drawing/2014/main" id="{424CD337-3AF9-340C-DFD5-2EBE35F98196}"/>
              </a:ext>
            </a:extLst>
          </p:cNvPr>
          <p:cNvPicPr>
            <a:picLocks noChangeAspect="1"/>
          </p:cNvPicPr>
          <p:nvPr/>
        </p:nvPicPr>
        <p:blipFill rotWithShape="1">
          <a:blip r:embed="rId3"/>
          <a:srcRect r="77327" b="6973"/>
          <a:stretch/>
        </p:blipFill>
        <p:spPr>
          <a:xfrm>
            <a:off x="1" y="675441"/>
            <a:ext cx="2678770" cy="6182559"/>
          </a:xfrm>
          <a:prstGeom prst="rect">
            <a:avLst/>
          </a:prstGeom>
          <a:ln>
            <a:solidFill>
              <a:srgbClr val="FF0000"/>
            </a:solidFill>
          </a:ln>
        </p:spPr>
      </p:pic>
      <p:sp>
        <p:nvSpPr>
          <p:cNvPr id="11" name="Rectangle: Rounded Corners 10">
            <a:extLst>
              <a:ext uri="{FF2B5EF4-FFF2-40B4-BE49-F238E27FC236}">
                <a16:creationId xmlns:a16="http://schemas.microsoft.com/office/drawing/2014/main" id="{D22EF155-4BDE-E5E1-37EB-80DA810A6009}"/>
              </a:ext>
            </a:extLst>
          </p:cNvPr>
          <p:cNvSpPr/>
          <p:nvPr/>
        </p:nvSpPr>
        <p:spPr>
          <a:xfrm>
            <a:off x="0" y="2154621"/>
            <a:ext cx="914400" cy="7882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35700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4403834" cy="1968103"/>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Navigate to Specific Areas</a:t>
            </a:r>
            <a:endParaRPr lang="en-AU" sz="2800" dirty="0"/>
          </a:p>
        </p:txBody>
      </p:sp>
      <p:sp>
        <p:nvSpPr>
          <p:cNvPr id="6" name="TextBox 5">
            <a:extLst>
              <a:ext uri="{FF2B5EF4-FFF2-40B4-BE49-F238E27FC236}">
                <a16:creationId xmlns:a16="http://schemas.microsoft.com/office/drawing/2014/main" id="{3852F692-08F6-708D-97B3-DB1D9F84B9BB}"/>
              </a:ext>
            </a:extLst>
          </p:cNvPr>
          <p:cNvSpPr txBox="1"/>
          <p:nvPr/>
        </p:nvSpPr>
        <p:spPr>
          <a:xfrm>
            <a:off x="4403834" y="0"/>
            <a:ext cx="7788166" cy="3477875"/>
          </a:xfrm>
          <a:prstGeom prst="rect">
            <a:avLst/>
          </a:prstGeom>
          <a:solidFill>
            <a:schemeClr val="bg1"/>
          </a:solidFill>
          <a:ln>
            <a:solidFill>
              <a:srgbClr val="FF0000"/>
            </a:solidFill>
          </a:ln>
        </p:spPr>
        <p:txBody>
          <a:bodyPr wrap="square">
            <a:spAutoFit/>
          </a:bodyPr>
          <a:lstStyle/>
          <a:p>
            <a:r>
              <a:rPr lang="en-US" sz="2000" b="1" dirty="0">
                <a:latin typeface="Calibri" panose="020F0502020204030204" pitchFamily="34" charset="0"/>
                <a:cs typeface="Calibri" panose="020F0502020204030204" pitchFamily="34" charset="0"/>
              </a:rPr>
              <a:t>Name three workbook elements one can search for using the Find &amp; Select dropdown arrow</a:t>
            </a:r>
            <a:endParaRPr 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b="1" dirty="0">
                <a:latin typeface="Calibri" panose="020F0502020204030204" pitchFamily="34" charset="0"/>
                <a:cs typeface="Calibri" panose="020F0502020204030204" pitchFamily="34" charset="0"/>
              </a:rPr>
              <a:t> How to do:</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Click on the </a:t>
            </a:r>
            <a:r>
              <a:rPr lang="en-US" sz="2000" b="1" dirty="0">
                <a:latin typeface="Calibri" panose="020F0502020204030204" pitchFamily="34" charset="0"/>
                <a:cs typeface="Calibri" panose="020F0502020204030204" pitchFamily="34" charset="0"/>
              </a:rPr>
              <a:t>Home</a:t>
            </a:r>
            <a:r>
              <a:rPr lang="en-US" sz="2000" dirty="0">
                <a:latin typeface="Calibri" panose="020F0502020204030204" pitchFamily="34" charset="0"/>
                <a:cs typeface="Calibri" panose="020F0502020204030204" pitchFamily="34" charset="0"/>
              </a:rPr>
              <a:t> tab.</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In the Editing group, click on </a:t>
            </a:r>
            <a:r>
              <a:rPr lang="en-US" sz="2000" b="1" dirty="0">
                <a:latin typeface="Calibri" panose="020F0502020204030204" pitchFamily="34" charset="0"/>
                <a:cs typeface="Calibri" panose="020F0502020204030204" pitchFamily="34" charset="0"/>
              </a:rPr>
              <a:t>Find &amp; Select</a:t>
            </a:r>
            <a:r>
              <a:rPr lang="en-US" sz="20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From the dropdown list, you can search for:</a:t>
            </a:r>
          </a:p>
          <a:p>
            <a:pPr marL="1143000" lvl="2" indent="-228600">
              <a:buFont typeface="Arial" panose="020B0604020202020204" pitchFamily="34" charset="0"/>
              <a:buChar char="•"/>
            </a:pPr>
            <a:r>
              <a:rPr lang="en-US" sz="2000" b="1" dirty="0">
                <a:latin typeface="Calibri" panose="020F0502020204030204" pitchFamily="34" charset="0"/>
                <a:cs typeface="Calibri" panose="020F0502020204030204" pitchFamily="34" charset="0"/>
              </a:rPr>
              <a:t>Formulas</a:t>
            </a:r>
            <a:endParaRPr lang="en-US" sz="2000" dirty="0">
              <a:latin typeface="Calibri" panose="020F0502020204030204" pitchFamily="34" charset="0"/>
              <a:cs typeface="Calibri" panose="020F0502020204030204" pitchFamily="34" charset="0"/>
            </a:endParaRPr>
          </a:p>
          <a:p>
            <a:pPr marL="1143000" lvl="2" indent="-228600">
              <a:buFont typeface="Arial" panose="020B0604020202020204" pitchFamily="34" charset="0"/>
              <a:buChar char="•"/>
            </a:pPr>
            <a:r>
              <a:rPr lang="en-US" sz="2000" b="1" dirty="0">
                <a:latin typeface="Calibri" panose="020F0502020204030204" pitchFamily="34" charset="0"/>
                <a:cs typeface="Calibri" panose="020F0502020204030204" pitchFamily="34" charset="0"/>
              </a:rPr>
              <a:t>Comments/Notes</a:t>
            </a:r>
            <a:endParaRPr lang="en-US" sz="2000" dirty="0">
              <a:latin typeface="Calibri" panose="020F0502020204030204" pitchFamily="34" charset="0"/>
              <a:cs typeface="Calibri" panose="020F0502020204030204" pitchFamily="34" charset="0"/>
            </a:endParaRPr>
          </a:p>
          <a:p>
            <a:pPr marL="1143000" lvl="2" indent="-228600">
              <a:buFont typeface="Arial" panose="020B0604020202020204" pitchFamily="34" charset="0"/>
              <a:buChar char="•"/>
            </a:pPr>
            <a:r>
              <a:rPr lang="en-US" sz="2000" b="1" dirty="0">
                <a:latin typeface="Calibri" panose="020F0502020204030204" pitchFamily="34" charset="0"/>
                <a:cs typeface="Calibri" panose="020F0502020204030204" pitchFamily="34" charset="0"/>
              </a:rPr>
              <a:t>Conditional Formatting</a:t>
            </a:r>
            <a:endParaRPr lang="en-US" sz="2000" dirty="0">
              <a:latin typeface="Calibri" panose="020F0502020204030204" pitchFamily="34" charset="0"/>
              <a:cs typeface="Calibri" panose="020F0502020204030204" pitchFamily="34" charset="0"/>
            </a:endParaRPr>
          </a:p>
          <a:p>
            <a:pPr marL="1143000" lvl="2" indent="-228600">
              <a:buFont typeface="Arial" panose="020B0604020202020204" pitchFamily="34" charset="0"/>
              <a:buChar char="•"/>
            </a:pPr>
            <a:r>
              <a:rPr lang="en-US" sz="2000" b="1" dirty="0">
                <a:latin typeface="Calibri" panose="020F0502020204030204" pitchFamily="34" charset="0"/>
                <a:cs typeface="Calibri" panose="020F0502020204030204" pitchFamily="34" charset="0"/>
              </a:rPr>
              <a:t>Constants</a:t>
            </a:r>
            <a:endParaRPr lang="en-US" sz="2000" dirty="0">
              <a:latin typeface="Calibri" panose="020F0502020204030204" pitchFamily="34" charset="0"/>
              <a:cs typeface="Calibri" panose="020F0502020204030204" pitchFamily="34" charset="0"/>
            </a:endParaRPr>
          </a:p>
          <a:p>
            <a:pPr marL="1143000" lvl="2" indent="-228600">
              <a:buFont typeface="Arial" panose="020B0604020202020204" pitchFamily="34" charset="0"/>
              <a:buChar char="•"/>
            </a:pPr>
            <a:r>
              <a:rPr lang="en-US" sz="2000" b="1" dirty="0">
                <a:latin typeface="Calibri" panose="020F0502020204030204" pitchFamily="34" charset="0"/>
                <a:cs typeface="Calibri" panose="020F0502020204030204" pitchFamily="34" charset="0"/>
              </a:rPr>
              <a:t>Data Validation</a:t>
            </a:r>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B91D16D-6E99-1D6E-F0AB-B5138BCFA1C0}"/>
              </a:ext>
            </a:extLst>
          </p:cNvPr>
          <p:cNvPicPr>
            <a:picLocks noChangeAspect="1"/>
          </p:cNvPicPr>
          <p:nvPr/>
        </p:nvPicPr>
        <p:blipFill rotWithShape="1">
          <a:blip r:embed="rId2"/>
          <a:srcRect r="15862" b="49624"/>
          <a:stretch/>
        </p:blipFill>
        <p:spPr>
          <a:xfrm>
            <a:off x="0" y="3403208"/>
            <a:ext cx="10258097" cy="3454792"/>
          </a:xfrm>
          <a:prstGeom prst="rect">
            <a:avLst/>
          </a:prstGeom>
        </p:spPr>
      </p:pic>
      <p:sp>
        <p:nvSpPr>
          <p:cNvPr id="11" name="Rectangle: Rounded Corners 10">
            <a:extLst>
              <a:ext uri="{FF2B5EF4-FFF2-40B4-BE49-F238E27FC236}">
                <a16:creationId xmlns:a16="http://schemas.microsoft.com/office/drawing/2014/main" id="{D22EF155-4BDE-E5E1-37EB-80DA810A6009}"/>
              </a:ext>
            </a:extLst>
          </p:cNvPr>
          <p:cNvSpPr/>
          <p:nvPr/>
        </p:nvSpPr>
        <p:spPr>
          <a:xfrm>
            <a:off x="8619404" y="4012323"/>
            <a:ext cx="562987" cy="7882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55913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7567448"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Hyperlinks</a:t>
            </a:r>
            <a:endParaRPr lang="en-AU" sz="2800" dirty="0"/>
          </a:p>
        </p:txBody>
      </p:sp>
      <p:pic>
        <p:nvPicPr>
          <p:cNvPr id="3" name="Picture 2">
            <a:extLst>
              <a:ext uri="{FF2B5EF4-FFF2-40B4-BE49-F238E27FC236}">
                <a16:creationId xmlns:a16="http://schemas.microsoft.com/office/drawing/2014/main" id="{9B70C348-450A-4B78-A734-6DCADF35F78C}"/>
              </a:ext>
            </a:extLst>
          </p:cNvPr>
          <p:cNvPicPr>
            <a:picLocks noChangeAspect="1"/>
          </p:cNvPicPr>
          <p:nvPr/>
        </p:nvPicPr>
        <p:blipFill rotWithShape="1">
          <a:blip r:embed="rId2"/>
          <a:srcRect l="38707" t="39847" r="19655" b="15709"/>
          <a:stretch/>
        </p:blipFill>
        <p:spPr>
          <a:xfrm>
            <a:off x="-1" y="755689"/>
            <a:ext cx="10163504" cy="6102311"/>
          </a:xfrm>
          <a:prstGeom prst="rect">
            <a:avLst/>
          </a:prstGeom>
        </p:spPr>
      </p:pic>
    </p:spTree>
    <p:extLst>
      <p:ext uri="{BB962C8B-B14F-4D97-AF65-F5344CB8AC3E}">
        <p14:creationId xmlns:p14="http://schemas.microsoft.com/office/powerpoint/2010/main" val="99480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1E588-C3E3-66D3-7167-7CE5D97CCE11}"/>
              </a:ext>
            </a:extLst>
          </p:cNvPr>
          <p:cNvPicPr>
            <a:picLocks noChangeAspect="1"/>
          </p:cNvPicPr>
          <p:nvPr/>
        </p:nvPicPr>
        <p:blipFill rotWithShape="1">
          <a:blip r:embed="rId2"/>
          <a:srcRect r="15948" b="15402"/>
          <a:stretch/>
        </p:blipFill>
        <p:spPr>
          <a:xfrm>
            <a:off x="3584028" y="319639"/>
            <a:ext cx="8607972" cy="4873436"/>
          </a:xfrm>
          <a:prstGeom prst="rect">
            <a:avLst/>
          </a:prstGeom>
        </p:spPr>
      </p:pic>
      <p:sp>
        <p:nvSpPr>
          <p:cNvPr id="9" name="TextBox 8">
            <a:extLst>
              <a:ext uri="{FF2B5EF4-FFF2-40B4-BE49-F238E27FC236}">
                <a16:creationId xmlns:a16="http://schemas.microsoft.com/office/drawing/2014/main" id="{8269C499-D113-EAF6-3642-36B8C6F992AF}"/>
              </a:ext>
            </a:extLst>
          </p:cNvPr>
          <p:cNvSpPr txBox="1"/>
          <p:nvPr/>
        </p:nvSpPr>
        <p:spPr>
          <a:xfrm>
            <a:off x="273270" y="319639"/>
            <a:ext cx="3310759" cy="5199757"/>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Click on the Redeem Code on the left panel</a:t>
            </a:r>
          </a:p>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Redeem the Learn key code (to be used in weeks1-5) and Practice exam code (weeks6-10).</a:t>
            </a:r>
            <a:endParaRPr lang="en-AU" sz="2800" dirty="0"/>
          </a:p>
        </p:txBody>
      </p:sp>
      <p:sp>
        <p:nvSpPr>
          <p:cNvPr id="11" name="TextBox 10">
            <a:extLst>
              <a:ext uri="{FF2B5EF4-FFF2-40B4-BE49-F238E27FC236}">
                <a16:creationId xmlns:a16="http://schemas.microsoft.com/office/drawing/2014/main" id="{5D86BF71-9F93-E6E3-D2C4-14341F0E7B82}"/>
              </a:ext>
            </a:extLst>
          </p:cNvPr>
          <p:cNvSpPr txBox="1"/>
          <p:nvPr/>
        </p:nvSpPr>
        <p:spPr>
          <a:xfrm>
            <a:off x="273268" y="5519396"/>
            <a:ext cx="11918731" cy="1318181"/>
          </a:xfrm>
          <a:prstGeom prst="rect">
            <a:avLst/>
          </a:prstGeom>
          <a:noFill/>
          <a:ln>
            <a:solidFill>
              <a:srgbClr val="FF0000"/>
            </a:solidFill>
          </a:ln>
        </p:spPr>
        <p:txBody>
          <a:bodyPr wrap="square">
            <a:spAutoFit/>
          </a:bodyPr>
          <a:lstStyle/>
          <a:p>
            <a:pPr>
              <a:lnSpc>
                <a:spcPct val="150000"/>
              </a:lnSpc>
            </a:pPr>
            <a:r>
              <a:rPr lang="en-AU" sz="28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The key for learning materials </a:t>
            </a:r>
            <a:r>
              <a:rPr lang="en-US" sz="28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and </a:t>
            </a:r>
            <a:r>
              <a:rPr lang="en-AU" sz="28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practice exam are available on Canvas</a:t>
            </a:r>
          </a:p>
          <a:p>
            <a:pPr>
              <a:lnSpc>
                <a:spcPct val="150000"/>
              </a:lnSpc>
            </a:pPr>
            <a:r>
              <a:rPr lang="en-AU" sz="2800" dirty="0">
                <a:solidFill>
                  <a:srgbClr val="FF0000"/>
                </a:solidFill>
                <a:latin typeface="Calibri" panose="020F0502020204030204" pitchFamily="34" charset="0"/>
                <a:cs typeface="Calibri" panose="020F0502020204030204" pitchFamily="34" charset="0"/>
              </a:rPr>
              <a:t>Announcement &gt;&gt; Code - North Sydney</a:t>
            </a:r>
          </a:p>
        </p:txBody>
      </p:sp>
      <p:sp>
        <p:nvSpPr>
          <p:cNvPr id="12" name="Rectangle 11">
            <a:extLst>
              <a:ext uri="{FF2B5EF4-FFF2-40B4-BE49-F238E27FC236}">
                <a16:creationId xmlns:a16="http://schemas.microsoft.com/office/drawing/2014/main" id="{31C3A124-8F9F-DEB1-F409-5A2D3FA4625B}"/>
              </a:ext>
            </a:extLst>
          </p:cNvPr>
          <p:cNvSpPr/>
          <p:nvPr/>
        </p:nvSpPr>
        <p:spPr>
          <a:xfrm>
            <a:off x="5102773" y="1566041"/>
            <a:ext cx="7010400" cy="472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5321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Hyperlinks</a:t>
            </a:r>
            <a:endParaRPr lang="en-AU" sz="2800" dirty="0"/>
          </a:p>
        </p:txBody>
      </p:sp>
      <p:sp>
        <p:nvSpPr>
          <p:cNvPr id="2" name="Rectangle 1">
            <a:extLst>
              <a:ext uri="{FF2B5EF4-FFF2-40B4-BE49-F238E27FC236}">
                <a16:creationId xmlns:a16="http://schemas.microsoft.com/office/drawing/2014/main" id="{D320F6D1-3781-4329-F492-F919BA4B6343}"/>
              </a:ext>
            </a:extLst>
          </p:cNvPr>
          <p:cNvSpPr>
            <a:spLocks noChangeArrowheads="1"/>
          </p:cNvSpPr>
          <p:nvPr/>
        </p:nvSpPr>
        <p:spPr bwMode="auto">
          <a:xfrm>
            <a:off x="0" y="748635"/>
            <a:ext cx="10006361" cy="61093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for Completion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the File</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the Excel file named </a:t>
            </a:r>
            <a:r>
              <a:rPr kumimoji="0" lang="en-US" altLang="en-US" sz="2300" b="0"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123-activity list</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.xlsx from your Domain 1 Student folder.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Details:</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Locate the file on your computer, navigate to your Domain 1 Student folder, and double-click on the file 123-activity list.xlsx to open it in Excel.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Linking a Cell to a Named Range</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a:t>
            </a: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Link the word "February" in cell F1 to the named range in cell A19.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Details:</a:t>
            </a:r>
            <a:endPar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 cell F1.</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cell and choose “Link or Hyper link" from the context menu.</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"Insert Hyperlink" dialog box, under "Link to," select "Place in This Document."</a:t>
            </a: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"Type the cell reference" box, enter A19.</a:t>
            </a:r>
          </a:p>
          <a:p>
            <a:pPr marL="914400" marR="0" lvl="2"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3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"OK" to create the hyperlink.</a:t>
            </a:r>
          </a:p>
        </p:txBody>
      </p:sp>
      <p:pic>
        <p:nvPicPr>
          <p:cNvPr id="6" name="Picture 5">
            <a:extLst>
              <a:ext uri="{FF2B5EF4-FFF2-40B4-BE49-F238E27FC236}">
                <a16:creationId xmlns:a16="http://schemas.microsoft.com/office/drawing/2014/main" id="{5F042D53-A273-1F9E-C2F2-73079AFE92B4}"/>
              </a:ext>
            </a:extLst>
          </p:cNvPr>
          <p:cNvPicPr>
            <a:picLocks noChangeAspect="1"/>
          </p:cNvPicPr>
          <p:nvPr/>
        </p:nvPicPr>
        <p:blipFill rotWithShape="1">
          <a:blip r:embed="rId2"/>
          <a:srcRect l="32927" t="10766" r="49146" b="3740"/>
          <a:stretch/>
        </p:blipFill>
        <p:spPr>
          <a:xfrm>
            <a:off x="10006361" y="994856"/>
            <a:ext cx="2185639" cy="5744772"/>
          </a:xfrm>
          <a:prstGeom prst="rect">
            <a:avLst/>
          </a:prstGeom>
          <a:ln>
            <a:solidFill>
              <a:srgbClr val="FF0000"/>
            </a:solidFill>
          </a:ln>
        </p:spPr>
      </p:pic>
      <p:sp>
        <p:nvSpPr>
          <p:cNvPr id="7" name="Rectangle: Rounded Corners 6">
            <a:extLst>
              <a:ext uri="{FF2B5EF4-FFF2-40B4-BE49-F238E27FC236}">
                <a16:creationId xmlns:a16="http://schemas.microsoft.com/office/drawing/2014/main" id="{2572660F-3888-CFED-8D70-B2386D3044BE}"/>
              </a:ext>
            </a:extLst>
          </p:cNvPr>
          <p:cNvSpPr/>
          <p:nvPr/>
        </p:nvSpPr>
        <p:spPr>
          <a:xfrm>
            <a:off x="10348332" y="5829691"/>
            <a:ext cx="1843668" cy="3122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71197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Hyperlinks</a:t>
            </a:r>
            <a:endParaRPr lang="en-AU" sz="2800" dirty="0"/>
          </a:p>
        </p:txBody>
      </p:sp>
      <p:sp>
        <p:nvSpPr>
          <p:cNvPr id="2" name="Rectangle 1">
            <a:extLst>
              <a:ext uri="{FF2B5EF4-FFF2-40B4-BE49-F238E27FC236}">
                <a16:creationId xmlns:a16="http://schemas.microsoft.com/office/drawing/2014/main" id="{D320F6D1-3781-4329-F492-F919BA4B6343}"/>
              </a:ext>
            </a:extLst>
          </p:cNvPr>
          <p:cNvSpPr>
            <a:spLocks noChangeArrowheads="1"/>
          </p:cNvSpPr>
          <p:nvPr/>
        </p:nvSpPr>
        <p:spPr bwMode="auto">
          <a:xfrm>
            <a:off x="0" y="679696"/>
            <a:ext cx="12192000" cy="409342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Steps for Completion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the File</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the Excel file named </a:t>
            </a:r>
            <a:r>
              <a:rPr kumimoji="0" lang="en-US" altLang="en-US" sz="2000" b="0"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123-activity list</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.xlsx from your Domain 1 Student folder.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Details:</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Locate the file on your computer, navigate to your Domain 1 Student folder, and double-click on the file 123-activity list.xlsx to open it in Excel.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Linking a Cell to a Named Range</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Link the word "February" in cell F1 to the named range in cell A19.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Details:</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 cell F1.</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Right-click on the cell and choose “Link or Hyperlink" from the context menu.</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"Insert Hyperlink" dialog box, under "Link to," select "Place in This Document."</a:t>
            </a: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"Type the cell reference" box, enter A19.</a:t>
            </a:r>
          </a:p>
          <a:p>
            <a:pPr marL="914400" marR="0" lvl="2"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"OK" to create the hyperlink.</a:t>
            </a:r>
          </a:p>
        </p:txBody>
      </p:sp>
      <p:pic>
        <p:nvPicPr>
          <p:cNvPr id="9" name="Picture 8">
            <a:extLst>
              <a:ext uri="{FF2B5EF4-FFF2-40B4-BE49-F238E27FC236}">
                <a16:creationId xmlns:a16="http://schemas.microsoft.com/office/drawing/2014/main" id="{D45474C2-22F2-6110-2836-208C4D2E7AF2}"/>
              </a:ext>
            </a:extLst>
          </p:cNvPr>
          <p:cNvPicPr>
            <a:picLocks noChangeAspect="1"/>
          </p:cNvPicPr>
          <p:nvPr/>
        </p:nvPicPr>
        <p:blipFill rotWithShape="1">
          <a:blip r:embed="rId2"/>
          <a:srcRect l="38415" t="50000" r="13933" b="6017"/>
          <a:stretch/>
        </p:blipFill>
        <p:spPr>
          <a:xfrm>
            <a:off x="6822512" y="4070195"/>
            <a:ext cx="5369488" cy="2787805"/>
          </a:xfrm>
          <a:prstGeom prst="rect">
            <a:avLst/>
          </a:prstGeom>
        </p:spPr>
      </p:pic>
      <p:sp>
        <p:nvSpPr>
          <p:cNvPr id="10" name="Rectangle: Rounded Corners 9">
            <a:extLst>
              <a:ext uri="{FF2B5EF4-FFF2-40B4-BE49-F238E27FC236}">
                <a16:creationId xmlns:a16="http://schemas.microsoft.com/office/drawing/2014/main" id="{2572660F-3888-CFED-8D70-B2386D3044BE}"/>
              </a:ext>
            </a:extLst>
          </p:cNvPr>
          <p:cNvSpPr/>
          <p:nvPr/>
        </p:nvSpPr>
        <p:spPr>
          <a:xfrm>
            <a:off x="7604783" y="4761973"/>
            <a:ext cx="992458" cy="1907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CEA7FB31-E7DB-D71C-4C55-C294A06CC34B}"/>
              </a:ext>
            </a:extLst>
          </p:cNvPr>
          <p:cNvSpPr/>
          <p:nvPr/>
        </p:nvSpPr>
        <p:spPr>
          <a:xfrm>
            <a:off x="6917472" y="4973853"/>
            <a:ext cx="687311" cy="49754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2190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550535"/>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200" b="1" dirty="0">
                <a:effectLst/>
                <a:latin typeface="Calibri" panose="020F0502020204030204" pitchFamily="34" charset="0"/>
                <a:ea typeface="Aptos" panose="020B0004020202020204" pitchFamily="34" charset="0"/>
              </a:rPr>
              <a:t>Domain 1 &gt;&gt; Lesson 2 – Hyperlinks</a:t>
            </a:r>
            <a:endParaRPr lang="en-AU" sz="2200" dirty="0"/>
          </a:p>
        </p:txBody>
      </p:sp>
      <p:sp>
        <p:nvSpPr>
          <p:cNvPr id="2" name="Rectangle 1">
            <a:extLst>
              <a:ext uri="{FF2B5EF4-FFF2-40B4-BE49-F238E27FC236}">
                <a16:creationId xmlns:a16="http://schemas.microsoft.com/office/drawing/2014/main" id="{D320F6D1-3781-4329-F492-F919BA4B6343}"/>
              </a:ext>
            </a:extLst>
          </p:cNvPr>
          <p:cNvSpPr>
            <a:spLocks noChangeArrowheads="1"/>
          </p:cNvSpPr>
          <p:nvPr/>
        </p:nvSpPr>
        <p:spPr bwMode="auto">
          <a:xfrm>
            <a:off x="-7434" y="625525"/>
            <a:ext cx="8898673" cy="62324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Linking an Activity to an Article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 an activity of your choice from the list to an article about that activity.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914400" lvl="1" indent="-457200" eaLnBrk="0" fontAlgn="base" hangingPunct="0">
              <a:spcBef>
                <a:spcPct val="0"/>
              </a:spcBef>
              <a:spcAft>
                <a:spcPct val="0"/>
              </a:spcAft>
              <a:buFont typeface="+mj-lt"/>
              <a:buAutoNum type="arabicPeriod"/>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a cell that contains an activity.</a:t>
            </a:r>
          </a:p>
          <a:p>
            <a:pPr marL="914400" lvl="1" indent="-457200" eaLnBrk="0" fontAlgn="base" hangingPunct="0">
              <a:spcBef>
                <a:spcPct val="0"/>
              </a:spcBef>
              <a:spcAft>
                <a:spcPct val="0"/>
              </a:spcAft>
              <a:buFont typeface="+mj-lt"/>
              <a:buAutoNum type="arabicPeriod"/>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cell and choose "Hyperlink.“</a:t>
            </a:r>
          </a:p>
          <a:p>
            <a:pPr marL="914400" lvl="1" indent="-457200" eaLnBrk="0" fontAlgn="base" hangingPunct="0">
              <a:spcBef>
                <a:spcPct val="0"/>
              </a:spcBef>
              <a:spcAft>
                <a:spcPct val="0"/>
              </a:spcAft>
              <a:buFont typeface="+mj-lt"/>
              <a:buAutoNum type="arabicPeriod"/>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"Insert Hyperlink" dialog box, under "Link to," select "Existing File or Web Page.“</a:t>
            </a:r>
          </a:p>
          <a:p>
            <a:pPr marL="914400" lvl="1" indent="-457200" eaLnBrk="0" fontAlgn="base" hangingPunct="0">
              <a:spcBef>
                <a:spcPct val="0"/>
              </a:spcBef>
              <a:spcAft>
                <a:spcPct val="0"/>
              </a:spcAft>
              <a:buFont typeface="+mj-lt"/>
              <a:buAutoNum type="arabicPeriod"/>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the URL of the article about that activity in the "Address" box.</a:t>
            </a:r>
          </a:p>
          <a:p>
            <a:pPr marL="914400" lvl="1" indent="-457200" eaLnBrk="0" fontAlgn="base" hangingPunct="0">
              <a:spcBef>
                <a:spcPct val="0"/>
              </a:spcBef>
              <a:spcAft>
                <a:spcPct val="0"/>
              </a:spcAft>
              <a:buFont typeface="+mj-lt"/>
              <a:buAutoNum type="arabicPeriod"/>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"OK" to create the hyperlink.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Linking a Cell to a Website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 the word "Weather" in cell G1 to www.weather.com.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cell G1.</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cell and choose “Link or Hyperlink.”</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"Insert Hyperlink" dialog box, under "Link to," select "Existing File or Web Page.“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a:t>
            </a:r>
            <a:r>
              <a:rPr kumimoji="0" lang="en-US" altLang="en-US" sz="2100"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http://www.weather.com </a:t>
            </a: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"Address" box.</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"OK" to create the hyperlink.</a:t>
            </a:r>
          </a:p>
        </p:txBody>
      </p:sp>
      <p:pic>
        <p:nvPicPr>
          <p:cNvPr id="5" name="Picture 4">
            <a:extLst>
              <a:ext uri="{FF2B5EF4-FFF2-40B4-BE49-F238E27FC236}">
                <a16:creationId xmlns:a16="http://schemas.microsoft.com/office/drawing/2014/main" id="{C373FD5D-0D2F-7709-485F-3937E23695CF}"/>
              </a:ext>
            </a:extLst>
          </p:cNvPr>
          <p:cNvPicPr>
            <a:picLocks noChangeAspect="1"/>
          </p:cNvPicPr>
          <p:nvPr/>
        </p:nvPicPr>
        <p:blipFill rotWithShape="1">
          <a:blip r:embed="rId2"/>
          <a:srcRect l="36859" t="10081" r="36159" b="6666"/>
          <a:stretch/>
        </p:blipFill>
        <p:spPr>
          <a:xfrm>
            <a:off x="8902390" y="1148576"/>
            <a:ext cx="3289610" cy="5709424"/>
          </a:xfrm>
          <a:prstGeom prst="rect">
            <a:avLst/>
          </a:prstGeom>
          <a:ln>
            <a:solidFill>
              <a:srgbClr val="FF0000"/>
            </a:solidFill>
          </a:ln>
        </p:spPr>
      </p:pic>
      <p:sp>
        <p:nvSpPr>
          <p:cNvPr id="6" name="Rectangle: Rounded Corners 5">
            <a:extLst>
              <a:ext uri="{FF2B5EF4-FFF2-40B4-BE49-F238E27FC236}">
                <a16:creationId xmlns:a16="http://schemas.microsoft.com/office/drawing/2014/main" id="{706BD39B-BE3F-B71E-51A9-32D3A89C3EF3}"/>
              </a:ext>
            </a:extLst>
          </p:cNvPr>
          <p:cNvSpPr/>
          <p:nvPr/>
        </p:nvSpPr>
        <p:spPr>
          <a:xfrm>
            <a:off x="11218127" y="6556917"/>
            <a:ext cx="973873" cy="3010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8929E4D2-9F78-D1DC-8C8B-5F0B0398F6D9}"/>
              </a:ext>
            </a:extLst>
          </p:cNvPr>
          <p:cNvSpPr/>
          <p:nvPr/>
        </p:nvSpPr>
        <p:spPr>
          <a:xfrm>
            <a:off x="9378176" y="6140605"/>
            <a:ext cx="1839951" cy="3010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5271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550535"/>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200" b="1" dirty="0">
                <a:effectLst/>
                <a:latin typeface="Calibri" panose="020F0502020204030204" pitchFamily="34" charset="0"/>
                <a:ea typeface="Aptos" panose="020B0004020202020204" pitchFamily="34" charset="0"/>
              </a:rPr>
              <a:t>Domain 1 &gt;&gt; Lesson 2 – Hyperlinks</a:t>
            </a:r>
            <a:endParaRPr lang="en-AU" sz="2200" dirty="0"/>
          </a:p>
        </p:txBody>
      </p:sp>
      <p:sp>
        <p:nvSpPr>
          <p:cNvPr id="2" name="Rectangle 1">
            <a:extLst>
              <a:ext uri="{FF2B5EF4-FFF2-40B4-BE49-F238E27FC236}">
                <a16:creationId xmlns:a16="http://schemas.microsoft.com/office/drawing/2014/main" id="{D320F6D1-3781-4329-F492-F919BA4B6343}"/>
              </a:ext>
            </a:extLst>
          </p:cNvPr>
          <p:cNvSpPr>
            <a:spLocks noChangeArrowheads="1"/>
          </p:cNvSpPr>
          <p:nvPr/>
        </p:nvSpPr>
        <p:spPr bwMode="auto">
          <a:xfrm>
            <a:off x="-7433" y="625525"/>
            <a:ext cx="6345044" cy="62324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 Linking an Activity to an Article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 an activity of your choice from the list to an article about that activity.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914400" lvl="1" indent="-457200" eaLnBrk="0" fontAlgn="base" hangingPunct="0">
              <a:spcBef>
                <a:spcPct val="0"/>
              </a:spcBef>
              <a:spcAft>
                <a:spcPct val="0"/>
              </a:spcAft>
              <a:buFont typeface="+mj-lt"/>
              <a:buAutoNum type="arabicPeriod"/>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a cell that contains an activity.</a:t>
            </a:r>
          </a:p>
          <a:p>
            <a:pPr marL="914400" lvl="1" indent="-457200" eaLnBrk="0" fontAlgn="base" hangingPunct="0">
              <a:spcBef>
                <a:spcPct val="0"/>
              </a:spcBef>
              <a:spcAft>
                <a:spcPct val="0"/>
              </a:spcAft>
              <a:buFont typeface="+mj-lt"/>
              <a:buAutoNum type="arabicPeriod"/>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cell and choose "Hyperlink.“</a:t>
            </a:r>
          </a:p>
          <a:p>
            <a:pPr marL="914400" lvl="1" indent="-457200" eaLnBrk="0" fontAlgn="base" hangingPunct="0">
              <a:spcBef>
                <a:spcPct val="0"/>
              </a:spcBef>
              <a:spcAft>
                <a:spcPct val="0"/>
              </a:spcAft>
              <a:buFont typeface="+mj-lt"/>
              <a:buAutoNum type="arabicPeriod"/>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"Insert Hyperlink" dialog box, under "Link to," select "Existing File or Web Page.“</a:t>
            </a:r>
          </a:p>
          <a:p>
            <a:pPr marL="914400" lvl="1" indent="-457200" eaLnBrk="0" fontAlgn="base" hangingPunct="0">
              <a:spcBef>
                <a:spcPct val="0"/>
              </a:spcBef>
              <a:spcAft>
                <a:spcPct val="0"/>
              </a:spcAft>
              <a:buFont typeface="+mj-lt"/>
              <a:buAutoNum type="arabicPeriod"/>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the URL of the article about that activity in the "Address" box.</a:t>
            </a:r>
          </a:p>
          <a:p>
            <a:pPr marL="914400" lvl="1" indent="-457200" eaLnBrk="0" fontAlgn="base" hangingPunct="0">
              <a:spcBef>
                <a:spcPct val="0"/>
              </a:spcBef>
              <a:spcAft>
                <a:spcPct val="0"/>
              </a:spcAft>
              <a:buFont typeface="+mj-lt"/>
              <a:buAutoNum type="arabicPeriod"/>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"OK" to create the hyperlink.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Linking a Cell to a Website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 the word "Weather" in cell G1 to www.weather.com.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cell G1.</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cell and choose “Link or Hyperlink.”</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"Insert Hyperlink" dialog box, under "Link to," select "Existing File or Web Page.“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a:t>
            </a:r>
            <a:r>
              <a:rPr kumimoji="0" lang="en-US" altLang="en-US" sz="1900" i="0" u="none" strike="noStrike" cap="none" normalizeH="0" baseline="0" dirty="0">
                <a:ln>
                  <a:noFill/>
                </a:ln>
                <a:solidFill>
                  <a:schemeClr val="tx1"/>
                </a:solidFill>
                <a:effectLst/>
                <a:highlight>
                  <a:srgbClr val="FFFF00"/>
                </a:highlight>
                <a:latin typeface="Calibri" panose="020F0502020204030204" pitchFamily="34" charset="0"/>
                <a:cs typeface="Calibri" panose="020F0502020204030204" pitchFamily="34" charset="0"/>
              </a:rPr>
              <a:t>http://www.weather.com </a:t>
            </a: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"Address" box.</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9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"OK" to create the hyperlink.</a:t>
            </a:r>
          </a:p>
        </p:txBody>
      </p:sp>
      <p:pic>
        <p:nvPicPr>
          <p:cNvPr id="8" name="Picture 7">
            <a:extLst>
              <a:ext uri="{FF2B5EF4-FFF2-40B4-BE49-F238E27FC236}">
                <a16:creationId xmlns:a16="http://schemas.microsoft.com/office/drawing/2014/main" id="{FB516517-CE26-2857-39BC-D971AACD9404}"/>
              </a:ext>
            </a:extLst>
          </p:cNvPr>
          <p:cNvPicPr>
            <a:picLocks noChangeAspect="1"/>
          </p:cNvPicPr>
          <p:nvPr/>
        </p:nvPicPr>
        <p:blipFill rotWithShape="1">
          <a:blip r:embed="rId2"/>
          <a:srcRect l="36494" t="50000" r="15488" b="6017"/>
          <a:stretch/>
        </p:blipFill>
        <p:spPr>
          <a:xfrm>
            <a:off x="6337610" y="467179"/>
            <a:ext cx="5854390" cy="3016405"/>
          </a:xfrm>
          <a:prstGeom prst="rect">
            <a:avLst/>
          </a:prstGeom>
          <a:ln>
            <a:solidFill>
              <a:srgbClr val="FF0000"/>
            </a:solidFill>
          </a:ln>
        </p:spPr>
      </p:pic>
      <p:sp>
        <p:nvSpPr>
          <p:cNvPr id="9" name="Rectangle: Rounded Corners 8">
            <a:extLst>
              <a:ext uri="{FF2B5EF4-FFF2-40B4-BE49-F238E27FC236}">
                <a16:creationId xmlns:a16="http://schemas.microsoft.com/office/drawing/2014/main" id="{020472DA-1293-FDB4-1781-050EB54C7429}"/>
              </a:ext>
            </a:extLst>
          </p:cNvPr>
          <p:cNvSpPr/>
          <p:nvPr/>
        </p:nvSpPr>
        <p:spPr>
          <a:xfrm>
            <a:off x="7839307" y="2795239"/>
            <a:ext cx="3412273" cy="24904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54F4182E-1381-2FBE-F647-673F9CF12BB4}"/>
              </a:ext>
            </a:extLst>
          </p:cNvPr>
          <p:cNvPicPr>
            <a:picLocks noChangeAspect="1"/>
          </p:cNvPicPr>
          <p:nvPr/>
        </p:nvPicPr>
        <p:blipFill rotWithShape="1">
          <a:blip r:embed="rId3"/>
          <a:srcRect t="20976" r="50976" b="59241"/>
          <a:stretch/>
        </p:blipFill>
        <p:spPr>
          <a:xfrm>
            <a:off x="6337610" y="3483584"/>
            <a:ext cx="5854390" cy="1328888"/>
          </a:xfrm>
          <a:prstGeom prst="rect">
            <a:avLst/>
          </a:prstGeom>
          <a:ln>
            <a:solidFill>
              <a:srgbClr val="FF0000"/>
            </a:solidFill>
          </a:ln>
        </p:spPr>
      </p:pic>
    </p:spTree>
    <p:extLst>
      <p:ext uri="{BB962C8B-B14F-4D97-AF65-F5344CB8AC3E}">
        <p14:creationId xmlns:p14="http://schemas.microsoft.com/office/powerpoint/2010/main" val="2330622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08C68-C215-A150-7C09-D38B3BD70D99}"/>
              </a:ext>
            </a:extLst>
          </p:cNvPr>
          <p:cNvPicPr>
            <a:picLocks noChangeAspect="1"/>
          </p:cNvPicPr>
          <p:nvPr/>
        </p:nvPicPr>
        <p:blipFill rotWithShape="1">
          <a:blip r:embed="rId2"/>
          <a:srcRect l="40885" t="11926" r="44481" b="4553"/>
          <a:stretch/>
        </p:blipFill>
        <p:spPr>
          <a:xfrm>
            <a:off x="9865111" y="672918"/>
            <a:ext cx="2326889" cy="6170104"/>
          </a:xfrm>
          <a:prstGeom prst="rect">
            <a:avLst/>
          </a:prstGeom>
          <a:ln>
            <a:solidFill>
              <a:srgbClr val="FF0000"/>
            </a:solidFill>
          </a:ln>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12192000" cy="550535"/>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200" b="1" dirty="0">
                <a:effectLst/>
                <a:latin typeface="Calibri" panose="020F0502020204030204" pitchFamily="34" charset="0"/>
                <a:ea typeface="Aptos" panose="020B0004020202020204" pitchFamily="34" charset="0"/>
              </a:rPr>
              <a:t>Domain 1 &gt;&gt; Lesson 2 – Hyperlinks</a:t>
            </a:r>
            <a:endParaRPr lang="en-AU" sz="2200" dirty="0"/>
          </a:p>
        </p:txBody>
      </p:sp>
      <p:sp>
        <p:nvSpPr>
          <p:cNvPr id="2" name="Rectangle 1">
            <a:extLst>
              <a:ext uri="{FF2B5EF4-FFF2-40B4-BE49-F238E27FC236}">
                <a16:creationId xmlns:a16="http://schemas.microsoft.com/office/drawing/2014/main" id="{D320F6D1-3781-4329-F492-F919BA4B6343}"/>
              </a:ext>
            </a:extLst>
          </p:cNvPr>
          <p:cNvSpPr>
            <a:spLocks noChangeArrowheads="1"/>
          </p:cNvSpPr>
          <p:nvPr/>
        </p:nvSpPr>
        <p:spPr bwMode="auto">
          <a:xfrm>
            <a:off x="11151" y="661767"/>
            <a:ext cx="9853960" cy="48320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Removing a Hyperlink</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Remove the hyperlink to Microsoft from cell H1.</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cell H1.</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on the cell and choose "Remove Hyperlink" from the context menu.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6. Saving the File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Instruction: </a:t>
            </a: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Save the file as 123-activity list completed.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Details:</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on "File" in the top left corner of Excel.</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"Save As.“</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Choose a location to save the file.</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Enter 123-activity list completed as the file name.</a:t>
            </a:r>
          </a:p>
          <a:p>
            <a:pPr marL="914400" lvl="1" indent="-457200" eaLnBrk="0" fontAlgn="base" hangingPunct="0">
              <a:spcBef>
                <a:spcPct val="0"/>
              </a:spcBef>
              <a:spcAft>
                <a:spcPct val="0"/>
              </a:spcAft>
              <a:buFont typeface="+mj-lt"/>
              <a:buAutoNum type="arabicPeriod"/>
            </a:pPr>
            <a:r>
              <a:rPr kumimoji="0" lang="en-US" alt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Click "Save."</a:t>
            </a:r>
          </a:p>
        </p:txBody>
      </p:sp>
      <p:sp>
        <p:nvSpPr>
          <p:cNvPr id="9" name="Rectangle: Rounded Corners 8">
            <a:extLst>
              <a:ext uri="{FF2B5EF4-FFF2-40B4-BE49-F238E27FC236}">
                <a16:creationId xmlns:a16="http://schemas.microsoft.com/office/drawing/2014/main" id="{020472DA-1293-FDB4-1781-050EB54C7429}"/>
              </a:ext>
            </a:extLst>
          </p:cNvPr>
          <p:cNvSpPr/>
          <p:nvPr/>
        </p:nvSpPr>
        <p:spPr>
          <a:xfrm>
            <a:off x="9865111" y="6199822"/>
            <a:ext cx="1895708" cy="2713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07840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6535B-9200-4C2D-61B9-84648522DDFD}"/>
              </a:ext>
            </a:extLst>
          </p:cNvPr>
          <p:cNvPicPr>
            <a:picLocks noChangeAspect="1"/>
          </p:cNvPicPr>
          <p:nvPr/>
        </p:nvPicPr>
        <p:blipFill rotWithShape="1">
          <a:blip r:embed="rId2"/>
          <a:srcRect l="39224" t="41839" r="20259" b="9579"/>
          <a:stretch/>
        </p:blipFill>
        <p:spPr>
          <a:xfrm>
            <a:off x="1608954" y="675441"/>
            <a:ext cx="8974092" cy="6052736"/>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0" y="0"/>
            <a:ext cx="7567448"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Page Setup</a:t>
            </a:r>
            <a:endParaRPr lang="en-AU" sz="2800" dirty="0"/>
          </a:p>
        </p:txBody>
      </p:sp>
    </p:spTree>
    <p:extLst>
      <p:ext uri="{BB962C8B-B14F-4D97-AF65-F5344CB8AC3E}">
        <p14:creationId xmlns:p14="http://schemas.microsoft.com/office/powerpoint/2010/main" val="1966513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D4D01-5D18-9FDC-482E-1C8C8408953D}"/>
              </a:ext>
            </a:extLst>
          </p:cNvPr>
          <p:cNvPicPr>
            <a:picLocks noChangeAspect="1"/>
          </p:cNvPicPr>
          <p:nvPr/>
        </p:nvPicPr>
        <p:blipFill rotWithShape="1">
          <a:blip r:embed="rId2"/>
          <a:srcRect l="38879" t="43065" r="20259" b="13563"/>
          <a:stretch/>
        </p:blipFill>
        <p:spPr>
          <a:xfrm>
            <a:off x="775473" y="675441"/>
            <a:ext cx="10641054" cy="6353200"/>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Adjust Rows and Columns</a:t>
            </a:r>
            <a:endParaRPr lang="en-AU" sz="2800" dirty="0"/>
          </a:p>
        </p:txBody>
      </p:sp>
    </p:spTree>
    <p:extLst>
      <p:ext uri="{BB962C8B-B14F-4D97-AF65-F5344CB8AC3E}">
        <p14:creationId xmlns:p14="http://schemas.microsoft.com/office/powerpoint/2010/main" val="3449760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3CA36C-8470-77CE-EEDF-350CF64C02EC}"/>
              </a:ext>
            </a:extLst>
          </p:cNvPr>
          <p:cNvPicPr>
            <a:picLocks noChangeAspect="1"/>
          </p:cNvPicPr>
          <p:nvPr/>
        </p:nvPicPr>
        <p:blipFill rotWithShape="1">
          <a:blip r:embed="rId2"/>
          <a:srcRect l="38966" t="44444" r="20431" b="8200"/>
          <a:stretch/>
        </p:blipFill>
        <p:spPr>
          <a:xfrm>
            <a:off x="1828800" y="629498"/>
            <a:ext cx="8534400" cy="5599004"/>
          </a:xfrm>
          <a:prstGeom prst="rect">
            <a:avLst/>
          </a:prstGeom>
        </p:spPr>
      </p:pic>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2 – Headers and Footers</a:t>
            </a:r>
            <a:endParaRPr lang="en-AU" sz="2800" dirty="0"/>
          </a:p>
        </p:txBody>
      </p:sp>
    </p:spTree>
    <p:extLst>
      <p:ext uri="{BB962C8B-B14F-4D97-AF65-F5344CB8AC3E}">
        <p14:creationId xmlns:p14="http://schemas.microsoft.com/office/powerpoint/2010/main" val="1836605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The Quick Access Toolbar</a:t>
            </a:r>
            <a:endParaRPr lang="en-AU" sz="2800" dirty="0"/>
          </a:p>
        </p:txBody>
      </p:sp>
      <p:pic>
        <p:nvPicPr>
          <p:cNvPr id="3" name="Picture 2">
            <a:extLst>
              <a:ext uri="{FF2B5EF4-FFF2-40B4-BE49-F238E27FC236}">
                <a16:creationId xmlns:a16="http://schemas.microsoft.com/office/drawing/2014/main" id="{FF8519A0-9769-BDBC-94B8-622AD59AD225}"/>
              </a:ext>
            </a:extLst>
          </p:cNvPr>
          <p:cNvPicPr>
            <a:picLocks noChangeAspect="1"/>
          </p:cNvPicPr>
          <p:nvPr/>
        </p:nvPicPr>
        <p:blipFill rotWithShape="1">
          <a:blip r:embed="rId2"/>
          <a:srcRect l="43880" t="42146" r="25172" b="16935"/>
          <a:stretch/>
        </p:blipFill>
        <p:spPr>
          <a:xfrm>
            <a:off x="2002220" y="768646"/>
            <a:ext cx="8187560" cy="6089354"/>
          </a:xfrm>
          <a:prstGeom prst="rect">
            <a:avLst/>
          </a:prstGeom>
        </p:spPr>
      </p:pic>
    </p:spTree>
    <p:extLst>
      <p:ext uri="{BB962C8B-B14F-4D97-AF65-F5344CB8AC3E}">
        <p14:creationId xmlns:p14="http://schemas.microsoft.com/office/powerpoint/2010/main" val="2361448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Display in Different Views</a:t>
            </a:r>
            <a:endParaRPr lang="en-AU" sz="2800" dirty="0"/>
          </a:p>
        </p:txBody>
      </p:sp>
      <p:pic>
        <p:nvPicPr>
          <p:cNvPr id="5" name="Picture 4">
            <a:extLst>
              <a:ext uri="{FF2B5EF4-FFF2-40B4-BE49-F238E27FC236}">
                <a16:creationId xmlns:a16="http://schemas.microsoft.com/office/drawing/2014/main" id="{A2C171E9-28D9-54D9-EAC6-F6F7B320F288}"/>
              </a:ext>
            </a:extLst>
          </p:cNvPr>
          <p:cNvPicPr>
            <a:picLocks noChangeAspect="1"/>
          </p:cNvPicPr>
          <p:nvPr/>
        </p:nvPicPr>
        <p:blipFill rotWithShape="1">
          <a:blip r:embed="rId2"/>
          <a:srcRect l="44029" t="42510" r="25345" b="17931"/>
          <a:stretch/>
        </p:blipFill>
        <p:spPr>
          <a:xfrm>
            <a:off x="1881352" y="733456"/>
            <a:ext cx="8429296" cy="6124544"/>
          </a:xfrm>
          <a:prstGeom prst="rect">
            <a:avLst/>
          </a:prstGeom>
        </p:spPr>
      </p:pic>
    </p:spTree>
    <p:extLst>
      <p:ext uri="{BB962C8B-B14F-4D97-AF65-F5344CB8AC3E}">
        <p14:creationId xmlns:p14="http://schemas.microsoft.com/office/powerpoint/2010/main" val="58294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273269" y="423875"/>
            <a:ext cx="11456276" cy="1968103"/>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There are 3 practice exams that are like the </a:t>
            </a:r>
            <a:r>
              <a:rPr lang="en-US" sz="2800" dirty="0" err="1">
                <a:effectLst/>
                <a:latin typeface="Calibri" panose="020F0502020204030204" pitchFamily="34" charset="0"/>
                <a:ea typeface="Aptos" panose="020B0004020202020204" pitchFamily="34" charset="0"/>
              </a:rPr>
              <a:t>Certiport</a:t>
            </a:r>
            <a:r>
              <a:rPr lang="en-US" sz="2800" dirty="0">
                <a:effectLst/>
                <a:latin typeface="Calibri" panose="020F0502020204030204" pitchFamily="34" charset="0"/>
                <a:ea typeface="Aptos" panose="020B0004020202020204" pitchFamily="34" charset="0"/>
              </a:rPr>
              <a:t> exam. You need to complete the practice exam and upload the activity report showing a pass in the submission link in weeks 8, 9 and 10.</a:t>
            </a:r>
            <a:endParaRPr lang="en-AU" sz="2800" dirty="0"/>
          </a:p>
        </p:txBody>
      </p:sp>
    </p:spTree>
    <p:extLst>
      <p:ext uri="{BB962C8B-B14F-4D97-AF65-F5344CB8AC3E}">
        <p14:creationId xmlns:p14="http://schemas.microsoft.com/office/powerpoint/2010/main" val="981885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Freeze Rows and Columns</a:t>
            </a:r>
            <a:endParaRPr lang="en-AU" sz="2800" dirty="0"/>
          </a:p>
        </p:txBody>
      </p:sp>
      <p:pic>
        <p:nvPicPr>
          <p:cNvPr id="3" name="Picture 2">
            <a:extLst>
              <a:ext uri="{FF2B5EF4-FFF2-40B4-BE49-F238E27FC236}">
                <a16:creationId xmlns:a16="http://schemas.microsoft.com/office/drawing/2014/main" id="{42B75ED2-9F20-584B-A810-42F7A856B648}"/>
              </a:ext>
            </a:extLst>
          </p:cNvPr>
          <p:cNvPicPr>
            <a:picLocks noChangeAspect="1"/>
          </p:cNvPicPr>
          <p:nvPr/>
        </p:nvPicPr>
        <p:blipFill rotWithShape="1">
          <a:blip r:embed="rId2"/>
          <a:srcRect l="44224" t="46591" r="25517" b="19693"/>
          <a:stretch/>
        </p:blipFill>
        <p:spPr>
          <a:xfrm>
            <a:off x="1828800" y="754402"/>
            <a:ext cx="8534400" cy="5349196"/>
          </a:xfrm>
          <a:prstGeom prst="rect">
            <a:avLst/>
          </a:prstGeom>
        </p:spPr>
      </p:pic>
    </p:spTree>
    <p:extLst>
      <p:ext uri="{BB962C8B-B14F-4D97-AF65-F5344CB8AC3E}">
        <p14:creationId xmlns:p14="http://schemas.microsoft.com/office/powerpoint/2010/main" val="2008875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929114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Change Window Views</a:t>
            </a:r>
            <a:endParaRPr lang="en-AU" sz="2800" dirty="0"/>
          </a:p>
        </p:txBody>
      </p:sp>
      <p:pic>
        <p:nvPicPr>
          <p:cNvPr id="5" name="Picture 4">
            <a:extLst>
              <a:ext uri="{FF2B5EF4-FFF2-40B4-BE49-F238E27FC236}">
                <a16:creationId xmlns:a16="http://schemas.microsoft.com/office/drawing/2014/main" id="{8BBBA2EC-999A-B209-5A7E-7A801856440E}"/>
              </a:ext>
            </a:extLst>
          </p:cNvPr>
          <p:cNvPicPr>
            <a:picLocks noChangeAspect="1"/>
          </p:cNvPicPr>
          <p:nvPr/>
        </p:nvPicPr>
        <p:blipFill rotWithShape="1">
          <a:blip r:embed="rId2"/>
          <a:srcRect l="43966" t="47050" r="25172" b="20613"/>
          <a:stretch/>
        </p:blipFill>
        <p:spPr>
          <a:xfrm>
            <a:off x="1418896" y="1000833"/>
            <a:ext cx="9354208" cy="5513232"/>
          </a:xfrm>
          <a:prstGeom prst="rect">
            <a:avLst/>
          </a:prstGeom>
        </p:spPr>
      </p:pic>
    </p:spTree>
    <p:extLst>
      <p:ext uri="{BB962C8B-B14F-4D97-AF65-F5344CB8AC3E}">
        <p14:creationId xmlns:p14="http://schemas.microsoft.com/office/powerpoint/2010/main" val="1645976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Modify Built-In Workbook Properties</a:t>
            </a:r>
            <a:endParaRPr lang="en-AU" sz="2800" dirty="0"/>
          </a:p>
        </p:txBody>
      </p:sp>
      <p:pic>
        <p:nvPicPr>
          <p:cNvPr id="3" name="Picture 2">
            <a:extLst>
              <a:ext uri="{FF2B5EF4-FFF2-40B4-BE49-F238E27FC236}">
                <a16:creationId xmlns:a16="http://schemas.microsoft.com/office/drawing/2014/main" id="{D84F8CBB-E0F4-0023-8655-E67F1D48FFC4}"/>
              </a:ext>
            </a:extLst>
          </p:cNvPr>
          <p:cNvPicPr>
            <a:picLocks noChangeAspect="1"/>
          </p:cNvPicPr>
          <p:nvPr/>
        </p:nvPicPr>
        <p:blipFill rotWithShape="1">
          <a:blip r:embed="rId2"/>
          <a:srcRect l="43707" t="42912" r="24914" b="20920"/>
          <a:stretch/>
        </p:blipFill>
        <p:spPr>
          <a:xfrm>
            <a:off x="1608083" y="937040"/>
            <a:ext cx="8975834" cy="5819494"/>
          </a:xfrm>
          <a:prstGeom prst="rect">
            <a:avLst/>
          </a:prstGeom>
        </p:spPr>
      </p:pic>
    </p:spTree>
    <p:extLst>
      <p:ext uri="{BB962C8B-B14F-4D97-AF65-F5344CB8AC3E}">
        <p14:creationId xmlns:p14="http://schemas.microsoft.com/office/powerpoint/2010/main" val="1059068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3 – Display Formulas</a:t>
            </a:r>
            <a:endParaRPr lang="en-AU" sz="2800" dirty="0"/>
          </a:p>
        </p:txBody>
      </p:sp>
      <p:pic>
        <p:nvPicPr>
          <p:cNvPr id="5" name="Picture 4">
            <a:extLst>
              <a:ext uri="{FF2B5EF4-FFF2-40B4-BE49-F238E27FC236}">
                <a16:creationId xmlns:a16="http://schemas.microsoft.com/office/drawing/2014/main" id="{F1763E7E-0CF7-E786-9223-12F2451E4ACD}"/>
              </a:ext>
            </a:extLst>
          </p:cNvPr>
          <p:cNvPicPr>
            <a:picLocks noChangeAspect="1"/>
          </p:cNvPicPr>
          <p:nvPr/>
        </p:nvPicPr>
        <p:blipFill rotWithShape="1">
          <a:blip r:embed="rId2"/>
          <a:srcRect l="43880" t="38928" r="25172" b="28582"/>
          <a:stretch/>
        </p:blipFill>
        <p:spPr>
          <a:xfrm>
            <a:off x="1415076" y="935421"/>
            <a:ext cx="9361848" cy="5528442"/>
          </a:xfrm>
          <a:prstGeom prst="rect">
            <a:avLst/>
          </a:prstGeom>
        </p:spPr>
      </p:pic>
    </p:spTree>
    <p:extLst>
      <p:ext uri="{BB962C8B-B14F-4D97-AF65-F5344CB8AC3E}">
        <p14:creationId xmlns:p14="http://schemas.microsoft.com/office/powerpoint/2010/main" val="38545199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4 – Set a Print Area</a:t>
            </a:r>
            <a:endParaRPr lang="en-AU" sz="2800" dirty="0"/>
          </a:p>
        </p:txBody>
      </p:sp>
      <p:pic>
        <p:nvPicPr>
          <p:cNvPr id="3" name="Picture 2">
            <a:extLst>
              <a:ext uri="{FF2B5EF4-FFF2-40B4-BE49-F238E27FC236}">
                <a16:creationId xmlns:a16="http://schemas.microsoft.com/office/drawing/2014/main" id="{B33B0F00-A322-CF26-5727-C215F28D36C5}"/>
              </a:ext>
            </a:extLst>
          </p:cNvPr>
          <p:cNvPicPr>
            <a:picLocks noChangeAspect="1"/>
          </p:cNvPicPr>
          <p:nvPr/>
        </p:nvPicPr>
        <p:blipFill rotWithShape="1">
          <a:blip r:embed="rId2"/>
          <a:srcRect l="44138" t="51648" r="25345" b="14789"/>
          <a:stretch/>
        </p:blipFill>
        <p:spPr>
          <a:xfrm>
            <a:off x="1551357" y="1051035"/>
            <a:ext cx="9089286" cy="5623034"/>
          </a:xfrm>
          <a:prstGeom prst="rect">
            <a:avLst/>
          </a:prstGeom>
        </p:spPr>
      </p:pic>
    </p:spTree>
    <p:extLst>
      <p:ext uri="{BB962C8B-B14F-4D97-AF65-F5344CB8AC3E}">
        <p14:creationId xmlns:p14="http://schemas.microsoft.com/office/powerpoint/2010/main" val="431497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4 – Alternative File Formats</a:t>
            </a:r>
            <a:endParaRPr lang="en-AU" sz="2800" dirty="0"/>
          </a:p>
        </p:txBody>
      </p:sp>
      <p:pic>
        <p:nvPicPr>
          <p:cNvPr id="5" name="Picture 4">
            <a:extLst>
              <a:ext uri="{FF2B5EF4-FFF2-40B4-BE49-F238E27FC236}">
                <a16:creationId xmlns:a16="http://schemas.microsoft.com/office/drawing/2014/main" id="{BF223DEB-DD5C-06A4-BB86-ACCB2231F967}"/>
              </a:ext>
            </a:extLst>
          </p:cNvPr>
          <p:cNvPicPr>
            <a:picLocks noChangeAspect="1"/>
          </p:cNvPicPr>
          <p:nvPr/>
        </p:nvPicPr>
        <p:blipFill rotWithShape="1">
          <a:blip r:embed="rId2"/>
          <a:srcRect l="43941" t="47373" r="25000" b="15632"/>
          <a:stretch/>
        </p:blipFill>
        <p:spPr>
          <a:xfrm>
            <a:off x="1722486" y="798787"/>
            <a:ext cx="8747028" cy="5860630"/>
          </a:xfrm>
          <a:prstGeom prst="rect">
            <a:avLst/>
          </a:prstGeom>
        </p:spPr>
      </p:pic>
    </p:spTree>
    <p:extLst>
      <p:ext uri="{BB962C8B-B14F-4D97-AF65-F5344CB8AC3E}">
        <p14:creationId xmlns:p14="http://schemas.microsoft.com/office/powerpoint/2010/main" val="583102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4 – Configure Print Settings</a:t>
            </a:r>
            <a:endParaRPr lang="en-AU" sz="2800" dirty="0"/>
          </a:p>
        </p:txBody>
      </p:sp>
      <p:pic>
        <p:nvPicPr>
          <p:cNvPr id="3" name="Picture 2">
            <a:extLst>
              <a:ext uri="{FF2B5EF4-FFF2-40B4-BE49-F238E27FC236}">
                <a16:creationId xmlns:a16="http://schemas.microsoft.com/office/drawing/2014/main" id="{4E548C4C-8DCF-A63A-11E4-DD74BDCD53C5}"/>
              </a:ext>
            </a:extLst>
          </p:cNvPr>
          <p:cNvPicPr>
            <a:picLocks noChangeAspect="1"/>
          </p:cNvPicPr>
          <p:nvPr/>
        </p:nvPicPr>
        <p:blipFill rotWithShape="1">
          <a:blip r:embed="rId2"/>
          <a:srcRect l="44224" t="43525" r="24569" b="13716"/>
          <a:stretch/>
        </p:blipFill>
        <p:spPr>
          <a:xfrm>
            <a:off x="2144109" y="766414"/>
            <a:ext cx="7903782" cy="6091586"/>
          </a:xfrm>
          <a:prstGeom prst="rect">
            <a:avLst/>
          </a:prstGeom>
        </p:spPr>
      </p:pic>
    </p:spTree>
    <p:extLst>
      <p:ext uri="{BB962C8B-B14F-4D97-AF65-F5344CB8AC3E}">
        <p14:creationId xmlns:p14="http://schemas.microsoft.com/office/powerpoint/2010/main" val="2048303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4 – Inspect Workbooks</a:t>
            </a:r>
            <a:endParaRPr lang="en-AU" sz="2800" dirty="0"/>
          </a:p>
        </p:txBody>
      </p:sp>
      <p:pic>
        <p:nvPicPr>
          <p:cNvPr id="5" name="Picture 4">
            <a:extLst>
              <a:ext uri="{FF2B5EF4-FFF2-40B4-BE49-F238E27FC236}">
                <a16:creationId xmlns:a16="http://schemas.microsoft.com/office/drawing/2014/main" id="{DE864F8B-BDC9-3D4D-91D5-11F17C9F9051}"/>
              </a:ext>
            </a:extLst>
          </p:cNvPr>
          <p:cNvPicPr>
            <a:picLocks noChangeAspect="1"/>
          </p:cNvPicPr>
          <p:nvPr/>
        </p:nvPicPr>
        <p:blipFill rotWithShape="1">
          <a:blip r:embed="rId2"/>
          <a:srcRect l="44138" t="39540" r="25431" b="8659"/>
          <a:stretch/>
        </p:blipFill>
        <p:spPr>
          <a:xfrm>
            <a:off x="2885088" y="709060"/>
            <a:ext cx="6421824" cy="6148940"/>
          </a:xfrm>
          <a:prstGeom prst="rect">
            <a:avLst/>
          </a:prstGeom>
        </p:spPr>
      </p:pic>
    </p:spTree>
    <p:extLst>
      <p:ext uri="{BB962C8B-B14F-4D97-AF65-F5344CB8AC3E}">
        <p14:creationId xmlns:p14="http://schemas.microsoft.com/office/powerpoint/2010/main" val="3351968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1088415"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Domain 1 &gt;&gt; Lesson 4 – Manage Comments and Notes</a:t>
            </a:r>
            <a:endParaRPr lang="en-AU" sz="2800" dirty="0"/>
          </a:p>
        </p:txBody>
      </p:sp>
      <p:pic>
        <p:nvPicPr>
          <p:cNvPr id="3" name="Picture 2">
            <a:extLst>
              <a:ext uri="{FF2B5EF4-FFF2-40B4-BE49-F238E27FC236}">
                <a16:creationId xmlns:a16="http://schemas.microsoft.com/office/drawing/2014/main" id="{9F85F5B7-D545-D153-89C8-41865557BE02}"/>
              </a:ext>
            </a:extLst>
          </p:cNvPr>
          <p:cNvPicPr>
            <a:picLocks noChangeAspect="1"/>
          </p:cNvPicPr>
          <p:nvPr/>
        </p:nvPicPr>
        <p:blipFill rotWithShape="1">
          <a:blip r:embed="rId2"/>
          <a:srcRect l="43880" t="47816" r="25172" b="12337"/>
          <a:stretch/>
        </p:blipFill>
        <p:spPr>
          <a:xfrm>
            <a:off x="1923393" y="814118"/>
            <a:ext cx="8345214" cy="6043882"/>
          </a:xfrm>
          <a:prstGeom prst="rect">
            <a:avLst/>
          </a:prstGeom>
        </p:spPr>
      </p:pic>
    </p:spTree>
    <p:extLst>
      <p:ext uri="{BB962C8B-B14F-4D97-AF65-F5344CB8AC3E}">
        <p14:creationId xmlns:p14="http://schemas.microsoft.com/office/powerpoint/2010/main" val="2824358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2192001"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1128787"/>
            <a:ext cx="7094483" cy="4549835"/>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Accessing Later Modules</a:t>
            </a:r>
          </a:p>
          <a:p>
            <a:pPr>
              <a:lnSpc>
                <a:spcPct val="150000"/>
              </a:lnSpc>
            </a:pPr>
            <a:r>
              <a:rPr lang="en-US" sz="2800" b="1" dirty="0">
                <a:latin typeface="Calibri" panose="020F0502020204030204" pitchFamily="34" charset="0"/>
                <a:cs typeface="Calibri" panose="020F0502020204030204" pitchFamily="34" charset="0"/>
              </a:rPr>
              <a:t>Knowledge Test Requirement:</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To access modules after module 2, students need to complete the knowledge test.</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Completing any section from module 2 alone does not unlock further modules.</a:t>
            </a:r>
          </a:p>
        </p:txBody>
      </p:sp>
      <p:sp>
        <p:nvSpPr>
          <p:cNvPr id="7" name="TextBox 6">
            <a:extLst>
              <a:ext uri="{FF2B5EF4-FFF2-40B4-BE49-F238E27FC236}">
                <a16:creationId xmlns:a16="http://schemas.microsoft.com/office/drawing/2014/main" id="{AD7F7C0B-B868-3C03-8A15-1879B666F7BF}"/>
              </a:ext>
            </a:extLst>
          </p:cNvPr>
          <p:cNvSpPr txBox="1"/>
          <p:nvPr/>
        </p:nvSpPr>
        <p:spPr>
          <a:xfrm>
            <a:off x="7094483" y="1128787"/>
            <a:ext cx="5097517" cy="5196166"/>
          </a:xfrm>
          <a:prstGeom prst="rect">
            <a:avLst/>
          </a:prstGeom>
          <a:noFill/>
          <a:ln>
            <a:solidFill>
              <a:srgbClr val="FF0000"/>
            </a:solidFill>
          </a:ln>
        </p:spPr>
        <p:txBody>
          <a:bodyPr wrap="square">
            <a:spAutoFit/>
          </a:bodyPr>
          <a:lstStyle/>
          <a:p>
            <a:pPr algn="l">
              <a:lnSpc>
                <a:spcPct val="150000"/>
              </a:lnSpc>
              <a:buFont typeface="+mj-lt"/>
              <a:buAutoNum type="arabicPeriod"/>
            </a:pPr>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 To access the later modules after module 2, do students need to complete the knowledge test? Or just completing any section from module 2 unlocks the further modules?</a:t>
            </a:r>
            <a:r>
              <a:rPr lang="en-US" sz="2800" b="0" i="0" dirty="0">
                <a:solidFill>
                  <a:srgbClr val="FF0000"/>
                </a:solidFill>
                <a:effectLst/>
                <a:highlight>
                  <a:srgbClr val="FFFFFF"/>
                </a:highlight>
                <a:latin typeface="Calibri" panose="020F0502020204030204" pitchFamily="34" charset="0"/>
                <a:cs typeface="Calibri" panose="020F0502020204030204" pitchFamily="34" charset="0"/>
              </a:rPr>
              <a:t> </a:t>
            </a:r>
            <a:endParaRPr lang="en-US" sz="2800" dirty="0">
              <a:solidFill>
                <a:srgbClr val="FF0000"/>
              </a:solidFill>
              <a:highlight>
                <a:srgbClr val="FFFFFF"/>
              </a:highlight>
              <a:latin typeface="Calibri" panose="020F0502020204030204" pitchFamily="34" charset="0"/>
              <a:cs typeface="Calibri" panose="020F0502020204030204" pitchFamily="34" charset="0"/>
            </a:endParaRPr>
          </a:p>
          <a:p>
            <a:pPr algn="l">
              <a:lnSpc>
                <a:spcPct val="150000"/>
              </a:lnSpc>
            </a:pPr>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They need to complete the knowledge test</a:t>
            </a:r>
            <a:endParaRPr lang="en-US" sz="2800" b="0" i="0" dirty="0">
              <a:solidFill>
                <a:srgbClr val="FF0000"/>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460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183931" y="423875"/>
            <a:ext cx="11824138"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Excel 365 App</a:t>
            </a:r>
            <a:endParaRPr lang="en-AU" sz="2800" dirty="0"/>
          </a:p>
        </p:txBody>
      </p:sp>
      <p:pic>
        <p:nvPicPr>
          <p:cNvPr id="3" name="Picture 2">
            <a:extLst>
              <a:ext uri="{FF2B5EF4-FFF2-40B4-BE49-F238E27FC236}">
                <a16:creationId xmlns:a16="http://schemas.microsoft.com/office/drawing/2014/main" id="{40F05FB3-8D90-DC76-6331-B77EECC815B5}"/>
              </a:ext>
            </a:extLst>
          </p:cNvPr>
          <p:cNvPicPr>
            <a:picLocks noChangeAspect="1"/>
          </p:cNvPicPr>
          <p:nvPr/>
        </p:nvPicPr>
        <p:blipFill rotWithShape="1">
          <a:blip r:embed="rId2"/>
          <a:srcRect t="7969" b="6180"/>
          <a:stretch/>
        </p:blipFill>
        <p:spPr>
          <a:xfrm>
            <a:off x="183931" y="1148056"/>
            <a:ext cx="11824138" cy="5709944"/>
          </a:xfrm>
          <a:prstGeom prst="rect">
            <a:avLst/>
          </a:prstGeom>
        </p:spPr>
      </p:pic>
    </p:spTree>
    <p:extLst>
      <p:ext uri="{BB962C8B-B14F-4D97-AF65-F5344CB8AC3E}">
        <p14:creationId xmlns:p14="http://schemas.microsoft.com/office/powerpoint/2010/main" val="3977601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2192001"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890100"/>
            <a:ext cx="7094483" cy="5842497"/>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Lab Attendance and Grading</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Lab Attendance:</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Attendance in tutorials is not mandatory.</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Grading:</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Submission of tutorial tasks outlined in the weekly tutorial pages and Assessment 3 Part A is mandatory.</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These submissions contribute to the total mark</a:t>
            </a:r>
          </a:p>
        </p:txBody>
      </p:sp>
      <p:sp>
        <p:nvSpPr>
          <p:cNvPr id="7" name="TextBox 6">
            <a:extLst>
              <a:ext uri="{FF2B5EF4-FFF2-40B4-BE49-F238E27FC236}">
                <a16:creationId xmlns:a16="http://schemas.microsoft.com/office/drawing/2014/main" id="{AD7F7C0B-B868-3C03-8A15-1879B666F7BF}"/>
              </a:ext>
            </a:extLst>
          </p:cNvPr>
          <p:cNvSpPr txBox="1"/>
          <p:nvPr/>
        </p:nvSpPr>
        <p:spPr>
          <a:xfrm>
            <a:off x="7094483" y="1128787"/>
            <a:ext cx="5097517" cy="4832092"/>
          </a:xfrm>
          <a:prstGeom prst="rect">
            <a:avLst/>
          </a:prstGeom>
          <a:noFill/>
          <a:ln>
            <a:solidFill>
              <a:srgbClr val="FF0000"/>
            </a:solidFill>
          </a:ln>
        </p:spPr>
        <p:txBody>
          <a:bodyPr wrap="square">
            <a:spAutoFit/>
          </a:bodyPr>
          <a:lstStyle/>
          <a:p>
            <a:pPr algn="l"/>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2. One student seemed confident about her excel skill. So, asked me if attending the labs are mandatory and graded for the final grades. </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a:p>
            <a:pPr algn="l"/>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Attendance in tutorials is not mandatory, but submission of tutorial tasks as outlined in the weekly tutorial pages and assessment 3 part A is mandatory and contributes to total mark.</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4921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2192001"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890100"/>
            <a:ext cx="7094483" cy="5842497"/>
          </a:xfrm>
          <a:prstGeom prst="rect">
            <a:avLst/>
          </a:prstGeom>
          <a:noFill/>
        </p:spPr>
        <p:txBody>
          <a:bodyPr wrap="square">
            <a:spAutoFit/>
          </a:bodyPr>
          <a:lstStyle/>
          <a:p>
            <a:pPr>
              <a:lnSpc>
                <a:spcPct val="150000"/>
              </a:lnSpc>
            </a:pPr>
            <a:r>
              <a:rPr lang="en-US" sz="2800" b="1" dirty="0" err="1">
                <a:latin typeface="Calibri" panose="020F0502020204030204" pitchFamily="34" charset="0"/>
                <a:cs typeface="Calibri" panose="020F0502020204030204" pitchFamily="34" charset="0"/>
              </a:rPr>
              <a:t>Gmetrix</a:t>
            </a:r>
            <a:r>
              <a:rPr lang="en-US" sz="2800" b="1" dirty="0">
                <a:latin typeface="Calibri" panose="020F0502020204030204" pitchFamily="34" charset="0"/>
                <a:cs typeface="Calibri" panose="020F0502020204030204" pitchFamily="34" charset="0"/>
              </a:rPr>
              <a:t> Videos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Video Requirement:</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Watching the videos from </a:t>
            </a:r>
            <a:r>
              <a:rPr lang="en-US" sz="2800" dirty="0" err="1">
                <a:latin typeface="Calibri" panose="020F0502020204030204" pitchFamily="34" charset="0"/>
                <a:cs typeface="Calibri" panose="020F0502020204030204" pitchFamily="34" charset="0"/>
              </a:rPr>
              <a:t>Gmetrix</a:t>
            </a:r>
            <a:r>
              <a:rPr lang="en-US" sz="2800" dirty="0">
                <a:latin typeface="Calibri" panose="020F0502020204030204" pitchFamily="34" charset="0"/>
                <a:cs typeface="Calibri" panose="020F0502020204030204" pitchFamily="34" charset="0"/>
              </a:rPr>
              <a:t> is not mandatory.</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Mandatory Lab Exercises:</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Completing the lab exercises within Domain 1-5 is mandatory.</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Activity reports may require video watching but it is not marked.</a:t>
            </a:r>
          </a:p>
        </p:txBody>
      </p:sp>
      <p:sp>
        <p:nvSpPr>
          <p:cNvPr id="7" name="TextBox 6">
            <a:extLst>
              <a:ext uri="{FF2B5EF4-FFF2-40B4-BE49-F238E27FC236}">
                <a16:creationId xmlns:a16="http://schemas.microsoft.com/office/drawing/2014/main" id="{AD7F7C0B-B868-3C03-8A15-1879B666F7BF}"/>
              </a:ext>
            </a:extLst>
          </p:cNvPr>
          <p:cNvSpPr txBox="1"/>
          <p:nvPr/>
        </p:nvSpPr>
        <p:spPr>
          <a:xfrm>
            <a:off x="7094483" y="1128787"/>
            <a:ext cx="5097517" cy="4401205"/>
          </a:xfrm>
          <a:prstGeom prst="rect">
            <a:avLst/>
          </a:prstGeom>
          <a:noFill/>
          <a:ln>
            <a:solidFill>
              <a:srgbClr val="FF0000"/>
            </a:solidFill>
          </a:ln>
        </p:spPr>
        <p:txBody>
          <a:bodyPr wrap="square">
            <a:spAutoFit/>
          </a:bodyPr>
          <a:lstStyle/>
          <a:p>
            <a:pPr algn="l"/>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3. Is watching the videos from </a:t>
            </a:r>
            <a:r>
              <a:rPr lang="en-US" sz="2800" b="0" i="0" dirty="0" err="1">
                <a:solidFill>
                  <a:srgbClr val="000000"/>
                </a:solidFill>
                <a:effectLst/>
                <a:highlight>
                  <a:srgbClr val="FFFFFF"/>
                </a:highlight>
                <a:latin typeface="Calibri" panose="020F0502020204030204" pitchFamily="34" charset="0"/>
                <a:cs typeface="Calibri" panose="020F0502020204030204" pitchFamily="34" charset="0"/>
              </a:rPr>
              <a:t>Gmetrix</a:t>
            </a:r>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 mandatory for students? As the activity report requires the  videos to be watched. But I am not sure if they are marked.</a:t>
            </a:r>
            <a:r>
              <a:rPr lang="en-US" sz="2800" b="0" i="0" dirty="0">
                <a:solidFill>
                  <a:srgbClr val="424242"/>
                </a:solidFill>
                <a:effectLst/>
                <a:highlight>
                  <a:srgbClr val="FFFFFF"/>
                </a:highlight>
                <a:latin typeface="Calibri" panose="020F0502020204030204" pitchFamily="34" charset="0"/>
                <a:cs typeface="Calibri" panose="020F0502020204030204" pitchFamily="34" charset="0"/>
              </a:rPr>
              <a:t> </a:t>
            </a:r>
          </a:p>
          <a:p>
            <a:pPr algn="l"/>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Watching the videos from </a:t>
            </a:r>
            <a:r>
              <a:rPr lang="en-US" sz="2800" b="0" i="0" dirty="0" err="1">
                <a:solidFill>
                  <a:srgbClr val="FF0000"/>
                </a:solidFill>
                <a:effectLst/>
                <a:highlight>
                  <a:srgbClr val="FFFF00"/>
                </a:highlight>
                <a:latin typeface="Calibri" panose="020F0502020204030204" pitchFamily="34" charset="0"/>
                <a:cs typeface="Calibri" panose="020F0502020204030204" pitchFamily="34" charset="0"/>
              </a:rPr>
              <a:t>Gmetrix</a:t>
            </a:r>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 is not mandatory, but completing the lab exercises (within Domain 1-5) are mandatory</a:t>
            </a:r>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1962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2192001"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890100"/>
            <a:ext cx="7094483" cy="325717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Changing Class Time</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Class Time Change:</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To change class time, students should send their enrollment inquiries to </a:t>
            </a:r>
            <a:r>
              <a:rPr lang="en-US" sz="2800" dirty="0">
                <a:highlight>
                  <a:srgbClr val="00FF00"/>
                </a:highlight>
                <a:latin typeface="Calibri" panose="020F0502020204030204" pitchFamily="34" charset="0"/>
                <a:cs typeface="Calibri" panose="020F0502020204030204" pitchFamily="34" charset="0"/>
              </a:rPr>
              <a:t>Business.Admin@acu.edu.au </a:t>
            </a:r>
          </a:p>
        </p:txBody>
      </p:sp>
      <p:sp>
        <p:nvSpPr>
          <p:cNvPr id="7" name="TextBox 6">
            <a:extLst>
              <a:ext uri="{FF2B5EF4-FFF2-40B4-BE49-F238E27FC236}">
                <a16:creationId xmlns:a16="http://schemas.microsoft.com/office/drawing/2014/main" id="{AD7F7C0B-B868-3C03-8A15-1879B666F7BF}"/>
              </a:ext>
            </a:extLst>
          </p:cNvPr>
          <p:cNvSpPr txBox="1"/>
          <p:nvPr/>
        </p:nvSpPr>
        <p:spPr>
          <a:xfrm>
            <a:off x="7094483" y="1128787"/>
            <a:ext cx="5097517" cy="3108543"/>
          </a:xfrm>
          <a:prstGeom prst="rect">
            <a:avLst/>
          </a:prstGeom>
          <a:noFill/>
          <a:ln>
            <a:solidFill>
              <a:srgbClr val="FF0000"/>
            </a:solidFill>
          </a:ln>
        </p:spPr>
        <p:txBody>
          <a:bodyPr wrap="square">
            <a:spAutoFit/>
          </a:bodyPr>
          <a:lstStyle/>
          <a:p>
            <a:pPr algn="l"/>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4. One of the students wanted to change their class time from wed 3-5 to 1-3. Will they be able to do it?</a:t>
            </a:r>
          </a:p>
          <a:p>
            <a:pPr algn="l"/>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Students should be advised to send their enrolment inquiries to </a:t>
            </a:r>
            <a:r>
              <a:rPr lang="en-US" sz="2800" b="0" i="0" dirty="0">
                <a:solidFill>
                  <a:srgbClr val="FF0000"/>
                </a:solidFill>
                <a:effectLst/>
                <a:highlight>
                  <a:srgbClr val="FFFF00"/>
                </a:highlight>
                <a:latin typeface="Calibri" panose="020F0502020204030204" pitchFamily="34" charset="0"/>
                <a:cs typeface="Calibri" panose="020F0502020204030204" pitchFamily="34" charset="0"/>
                <a:hlinkClick r:id="rId2"/>
              </a:rPr>
              <a:t>Business.Admin@acu.edu.au</a:t>
            </a:r>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1229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12192001"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1128787"/>
            <a:ext cx="7094483" cy="4549835"/>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Attendance Sheet Issues</a:t>
            </a:r>
          </a:p>
          <a:p>
            <a:pPr>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 Missing Names:</a:t>
            </a:r>
            <a:endParaRPr lang="en-US" sz="28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Students should check their timetable to ensure they are in the correct tutorial.</a:t>
            </a:r>
          </a:p>
          <a:p>
            <a:pPr marL="742950" lvl="1"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If they are in the right class, add their name manually with a note (e.g., manually added).</a:t>
            </a:r>
          </a:p>
        </p:txBody>
      </p:sp>
      <p:sp>
        <p:nvSpPr>
          <p:cNvPr id="7" name="TextBox 6">
            <a:extLst>
              <a:ext uri="{FF2B5EF4-FFF2-40B4-BE49-F238E27FC236}">
                <a16:creationId xmlns:a16="http://schemas.microsoft.com/office/drawing/2014/main" id="{AD7F7C0B-B868-3C03-8A15-1879B666F7BF}"/>
              </a:ext>
            </a:extLst>
          </p:cNvPr>
          <p:cNvSpPr txBox="1"/>
          <p:nvPr/>
        </p:nvSpPr>
        <p:spPr>
          <a:xfrm>
            <a:off x="7094483" y="1128787"/>
            <a:ext cx="5097517" cy="4832092"/>
          </a:xfrm>
          <a:prstGeom prst="rect">
            <a:avLst/>
          </a:prstGeom>
          <a:noFill/>
          <a:ln>
            <a:solidFill>
              <a:srgbClr val="FF0000"/>
            </a:solidFill>
          </a:ln>
        </p:spPr>
        <p:txBody>
          <a:bodyPr wrap="square">
            <a:spAutoFit/>
          </a:bodyPr>
          <a:lstStyle/>
          <a:p>
            <a:pPr algn="l"/>
            <a:r>
              <a:rPr lang="en-US" sz="2800" dirty="0">
                <a:solidFill>
                  <a:srgbClr val="000000"/>
                </a:solidFill>
                <a:highlight>
                  <a:srgbClr val="FFFFFF"/>
                </a:highlight>
                <a:latin typeface="Calibri" panose="020F0502020204030204" pitchFamily="34" charset="0"/>
                <a:cs typeface="Calibri" panose="020F0502020204030204" pitchFamily="34" charset="0"/>
              </a:rPr>
              <a:t>5. </a:t>
            </a:r>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As I gave the attendance sheet to the students to sign it, some of them could not find their names in it. So what can I do to solve that. </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a:p>
            <a:pPr algn="l"/>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They might be enrolled in a different tutorial. Please ask them to check their timetable. If they’re in the right class, add the name manually with a note (e.g. manually added.)</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828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7094483"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1128787"/>
            <a:ext cx="7094483" cy="5293757"/>
          </a:xfrm>
          <a:prstGeom prst="rect">
            <a:avLst/>
          </a:prstGeom>
          <a:noFill/>
        </p:spPr>
        <p:txBody>
          <a:bodyPr wrap="square">
            <a:spAutoFit/>
          </a:bodyPr>
          <a:lstStyle/>
          <a:p>
            <a:r>
              <a:rPr lang="en-US" sz="2600" b="1" dirty="0">
                <a:latin typeface="Calibri" panose="020F0502020204030204" pitchFamily="34" charset="0"/>
                <a:cs typeface="Calibri" panose="020F0502020204030204" pitchFamily="34" charset="0"/>
              </a:rPr>
              <a:t>Redeeming Learning Code</a:t>
            </a: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Expired Codes:</a:t>
            </a:r>
            <a:endParaRPr lang="en-US" sz="26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Recently issued access codes should not be expired.</a:t>
            </a: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Surge in enrollment might cause the access code to reach its capacity.</a:t>
            </a: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New access codes will be provided if necessary.</a:t>
            </a: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Other </a:t>
            </a:r>
            <a:r>
              <a:rPr lang="en-US" sz="2600" dirty="0" err="1">
                <a:latin typeface="Calibri" panose="020F0502020204030204" pitchFamily="34" charset="0"/>
                <a:cs typeface="Calibri" panose="020F0502020204030204" pitchFamily="34" charset="0"/>
              </a:rPr>
              <a:t>Gmetrix</a:t>
            </a:r>
            <a:r>
              <a:rPr lang="en-US" sz="2600" dirty="0">
                <a:latin typeface="Calibri" panose="020F0502020204030204" pitchFamily="34" charset="0"/>
                <a:cs typeface="Calibri" panose="020F0502020204030204" pitchFamily="34" charset="0"/>
              </a:rPr>
              <a:t> inquiries should be directed to </a:t>
            </a:r>
            <a:r>
              <a:rPr lang="en-US" sz="2600" dirty="0">
                <a:highlight>
                  <a:srgbClr val="00FF00"/>
                </a:highlight>
                <a:latin typeface="Calibri" panose="020F0502020204030204" pitchFamily="34" charset="0"/>
                <a:cs typeface="Calibri" panose="020F0502020204030204" pitchFamily="34" charset="0"/>
              </a:rPr>
              <a:t>Hema.Soundranayagam@acu.edu.au.</a:t>
            </a:r>
          </a:p>
          <a:p>
            <a:pPr>
              <a:buFont typeface="Arial" panose="020B0604020202020204" pitchFamily="34" charset="0"/>
              <a:buChar char="•"/>
            </a:pPr>
            <a:r>
              <a:rPr lang="en-US" sz="2600" b="1" dirty="0">
                <a:latin typeface="Calibri" panose="020F0502020204030204" pitchFamily="34" charset="0"/>
                <a:cs typeface="Calibri" panose="020F0502020204030204" pitchFamily="34" charset="0"/>
              </a:rPr>
              <a:t> Textbook Purchase Issues:</a:t>
            </a:r>
            <a:endParaRPr lang="en-US" sz="26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Provide details of the error to your instructor.</a:t>
            </a:r>
          </a:p>
          <a:p>
            <a:pPr marL="742950" lvl="1" indent="-285750">
              <a:buFont typeface="Arial" panose="020B0604020202020204" pitchFamily="34" charset="0"/>
              <a:buChar char="•"/>
            </a:pPr>
            <a:r>
              <a:rPr lang="en-US" sz="2600" dirty="0">
                <a:latin typeface="Calibri" panose="020F0502020204030204" pitchFamily="34" charset="0"/>
                <a:cs typeface="Calibri" panose="020F0502020204030204" pitchFamily="34" charset="0"/>
              </a:rPr>
              <a:t>Instructor will contact the publisher.</a:t>
            </a:r>
          </a:p>
        </p:txBody>
      </p:sp>
      <p:sp>
        <p:nvSpPr>
          <p:cNvPr id="7" name="TextBox 6">
            <a:extLst>
              <a:ext uri="{FF2B5EF4-FFF2-40B4-BE49-F238E27FC236}">
                <a16:creationId xmlns:a16="http://schemas.microsoft.com/office/drawing/2014/main" id="{AD7F7C0B-B868-3C03-8A15-1879B666F7BF}"/>
              </a:ext>
            </a:extLst>
          </p:cNvPr>
          <p:cNvSpPr txBox="1"/>
          <p:nvPr/>
        </p:nvSpPr>
        <p:spPr>
          <a:xfrm>
            <a:off x="6957848" y="851787"/>
            <a:ext cx="5234152" cy="5847755"/>
          </a:xfrm>
          <a:prstGeom prst="rect">
            <a:avLst/>
          </a:prstGeom>
          <a:noFill/>
          <a:ln>
            <a:solidFill>
              <a:srgbClr val="FF0000"/>
            </a:solidFill>
          </a:ln>
        </p:spPr>
        <p:txBody>
          <a:bodyPr wrap="square">
            <a:spAutoFit/>
          </a:bodyPr>
          <a:lstStyle/>
          <a:p>
            <a:pPr algn="l"/>
            <a:r>
              <a:rPr lang="en-US" sz="2200" b="0" i="0" dirty="0">
                <a:solidFill>
                  <a:srgbClr val="000000"/>
                </a:solidFill>
                <a:effectLst/>
                <a:highlight>
                  <a:srgbClr val="FFFFFF"/>
                </a:highlight>
                <a:latin typeface="Calibri" panose="020F0502020204030204" pitchFamily="34" charset="0"/>
                <a:cs typeface="Calibri" panose="020F0502020204030204" pitchFamily="34" charset="0"/>
              </a:rPr>
              <a:t>6. One of the students just emailed me that he could not redeem learning code for </a:t>
            </a:r>
            <a:r>
              <a:rPr lang="en-US" sz="2200" b="0" i="0" dirty="0" err="1">
                <a:solidFill>
                  <a:srgbClr val="000000"/>
                </a:solidFill>
                <a:effectLst/>
                <a:highlight>
                  <a:srgbClr val="FFFFFF"/>
                </a:highlight>
                <a:latin typeface="Calibri" panose="020F0502020204030204" pitchFamily="34" charset="0"/>
                <a:cs typeface="Calibri" panose="020F0502020204030204" pitchFamily="34" charset="0"/>
              </a:rPr>
              <a:t>Gmetrix</a:t>
            </a:r>
            <a:r>
              <a:rPr lang="en-US" sz="2200" b="0" i="0" dirty="0">
                <a:solidFill>
                  <a:srgbClr val="000000"/>
                </a:solidFill>
                <a:effectLst/>
                <a:highlight>
                  <a:srgbClr val="FFFFFF"/>
                </a:highlight>
                <a:latin typeface="Calibri" panose="020F0502020204030204" pitchFamily="34" charset="0"/>
                <a:cs typeface="Calibri" panose="020F0502020204030204" pitchFamily="34" charset="0"/>
              </a:rPr>
              <a:t> and shows him that the code is expired. Most probably he did not attend  class today. He also tried to purchase an E-copy of the textbook but facing some error. Whom should he contact with?</a:t>
            </a:r>
            <a:endParaRPr lang="en-US" sz="2200" b="0" i="0" dirty="0">
              <a:solidFill>
                <a:srgbClr val="424242"/>
              </a:solidFill>
              <a:effectLst/>
              <a:highlight>
                <a:srgbClr val="FFFFFF"/>
              </a:highlight>
              <a:latin typeface="Calibri" panose="020F0502020204030204" pitchFamily="34" charset="0"/>
              <a:cs typeface="Calibri" panose="020F0502020204030204" pitchFamily="34" charset="0"/>
            </a:endParaRPr>
          </a:p>
          <a:p>
            <a:pPr algn="l"/>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The access codes are issued recently, so it’s impossible that they’re expired. Due to the surge in enrolment, the access code might reach its capacity. In that case we will provide a new access code. Other </a:t>
            </a:r>
            <a:r>
              <a:rPr lang="en-US" sz="2200" b="0" i="0" dirty="0" err="1">
                <a:solidFill>
                  <a:srgbClr val="FF0000"/>
                </a:solidFill>
                <a:effectLst/>
                <a:highlight>
                  <a:srgbClr val="FFFF00"/>
                </a:highlight>
                <a:latin typeface="Calibri" panose="020F0502020204030204" pitchFamily="34" charset="0"/>
                <a:cs typeface="Calibri" panose="020F0502020204030204" pitchFamily="34" charset="0"/>
              </a:rPr>
              <a:t>inquieries</a:t>
            </a:r>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 related to </a:t>
            </a:r>
            <a:r>
              <a:rPr lang="en-US" sz="2200" b="0" i="0" dirty="0" err="1">
                <a:solidFill>
                  <a:srgbClr val="FF0000"/>
                </a:solidFill>
                <a:effectLst/>
                <a:highlight>
                  <a:srgbClr val="FFFF00"/>
                </a:highlight>
                <a:latin typeface="Calibri" panose="020F0502020204030204" pitchFamily="34" charset="0"/>
                <a:cs typeface="Calibri" panose="020F0502020204030204" pitchFamily="34" charset="0"/>
              </a:rPr>
              <a:t>Gmetrix</a:t>
            </a:r>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 should be directed to Hema </a:t>
            </a:r>
            <a:r>
              <a:rPr lang="en-US" sz="2200" b="0" i="0" dirty="0" err="1">
                <a:solidFill>
                  <a:srgbClr val="FF0000"/>
                </a:solidFill>
                <a:effectLst/>
                <a:highlight>
                  <a:srgbClr val="FFFF00"/>
                </a:highlight>
                <a:latin typeface="Calibri" panose="020F0502020204030204" pitchFamily="34" charset="0"/>
                <a:cs typeface="Calibri" panose="020F0502020204030204" pitchFamily="34" charset="0"/>
              </a:rPr>
              <a:t>Hema</a:t>
            </a:r>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 </a:t>
            </a:r>
            <a:r>
              <a:rPr lang="en-US" sz="2200" b="0" i="0" dirty="0">
                <a:solidFill>
                  <a:srgbClr val="FF0000"/>
                </a:solidFill>
                <a:effectLst/>
                <a:highlight>
                  <a:srgbClr val="FFFF00"/>
                </a:highlight>
                <a:latin typeface="Calibri" panose="020F0502020204030204" pitchFamily="34" charset="0"/>
                <a:cs typeface="Calibri" panose="020F0502020204030204" pitchFamily="34" charset="0"/>
                <a:hlinkClick r:id="rId2"/>
              </a:rPr>
              <a:t>Hema.Soundranayagam@acu.edu.au</a:t>
            </a:r>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a:t>
            </a:r>
            <a:endParaRPr lang="en-US" sz="2200" b="0" i="0" dirty="0">
              <a:solidFill>
                <a:srgbClr val="424242"/>
              </a:solidFill>
              <a:effectLst/>
              <a:highlight>
                <a:srgbClr val="FFFFFF"/>
              </a:highlight>
              <a:latin typeface="Calibri" panose="020F0502020204030204" pitchFamily="34" charset="0"/>
              <a:cs typeface="Calibri" panose="020F0502020204030204" pitchFamily="34" charset="0"/>
            </a:endParaRPr>
          </a:p>
          <a:p>
            <a:pPr algn="l"/>
            <a:r>
              <a:rPr lang="en-US" sz="2200" b="0" i="0" dirty="0">
                <a:solidFill>
                  <a:srgbClr val="FF0000"/>
                </a:solidFill>
                <a:effectLst/>
                <a:highlight>
                  <a:srgbClr val="FFFF00"/>
                </a:highlight>
                <a:latin typeface="Calibri" panose="020F0502020204030204" pitchFamily="34" charset="0"/>
                <a:cs typeface="Calibri" panose="020F0502020204030204" pitchFamily="34" charset="0"/>
              </a:rPr>
              <a:t>For textbook purchase, provide me with details of the error. I’ll contact the Publisher.</a:t>
            </a:r>
            <a:endParaRPr lang="en-US" sz="22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7687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07FAC-94AA-40F2-411D-09E5C2A3711A}"/>
              </a:ext>
            </a:extLst>
          </p:cNvPr>
          <p:cNvSpPr txBox="1"/>
          <p:nvPr/>
        </p:nvSpPr>
        <p:spPr>
          <a:xfrm>
            <a:off x="-1" y="0"/>
            <a:ext cx="7094483" cy="675441"/>
          </a:xfrm>
          <a:prstGeom prst="rect">
            <a:avLst/>
          </a:prstGeom>
          <a:solidFill>
            <a:schemeClr val="bg1"/>
          </a:solid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b="1" dirty="0">
                <a:effectLst/>
                <a:latin typeface="Calibri" panose="020F0502020204030204" pitchFamily="34" charset="0"/>
                <a:ea typeface="Aptos" panose="020B0004020202020204" pitchFamily="34" charset="0"/>
              </a:rPr>
              <a:t>Questions and Answers</a:t>
            </a:r>
            <a:endParaRPr lang="en-AU" sz="2800" dirty="0"/>
          </a:p>
        </p:txBody>
      </p:sp>
      <p:sp>
        <p:nvSpPr>
          <p:cNvPr id="5" name="TextBox 4">
            <a:extLst>
              <a:ext uri="{FF2B5EF4-FFF2-40B4-BE49-F238E27FC236}">
                <a16:creationId xmlns:a16="http://schemas.microsoft.com/office/drawing/2014/main" id="{743DCA61-FBAE-1608-3C01-2912732305E0}"/>
              </a:ext>
            </a:extLst>
          </p:cNvPr>
          <p:cNvSpPr txBox="1"/>
          <p:nvPr/>
        </p:nvSpPr>
        <p:spPr>
          <a:xfrm>
            <a:off x="0" y="1128787"/>
            <a:ext cx="7094483" cy="3970318"/>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Special Considerations for EIP Students</a:t>
            </a:r>
          </a:p>
          <a:p>
            <a:pPr>
              <a:buFont typeface="Arial" panose="020B0604020202020204" pitchFamily="34" charset="0"/>
              <a:buChar char="•"/>
            </a:pPr>
            <a:r>
              <a:rPr lang="en-US" sz="2800" b="1" dirty="0">
                <a:latin typeface="Calibri" panose="020F0502020204030204" pitchFamily="34" charset="0"/>
                <a:cs typeface="Calibri" panose="020F0502020204030204" pitchFamily="34" charset="0"/>
              </a:rPr>
              <a:t> EIP Plan:</a:t>
            </a:r>
            <a:endParaRPr lang="en-US" sz="28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If the EIP plan includes 'additional time for assessments':</a:t>
            </a:r>
          </a:p>
          <a:p>
            <a:pPr marL="1143000" lvl="2" indent="-228600">
              <a:buFont typeface="Arial" panose="020B0604020202020204" pitchFamily="34" charset="0"/>
              <a:buChar char="•"/>
            </a:pPr>
            <a:r>
              <a:rPr lang="en-US" sz="2800" dirty="0">
                <a:latin typeface="Calibri" panose="020F0502020204030204" pitchFamily="34" charset="0"/>
                <a:cs typeface="Calibri" panose="020F0502020204030204" pitchFamily="34" charset="0"/>
              </a:rPr>
              <a:t>Students need to apply for extra time for the Certification Exam through </a:t>
            </a:r>
            <a:r>
              <a:rPr lang="en-US" sz="2800" dirty="0" err="1">
                <a:latin typeface="Calibri" panose="020F0502020204030204" pitchFamily="34" charset="0"/>
                <a:cs typeface="Calibri" panose="020F0502020204030204" pitchFamily="34" charset="0"/>
              </a:rPr>
              <a:t>Certiport</a:t>
            </a:r>
            <a:r>
              <a:rPr lang="en-US" sz="28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Detailed instructions are provided in the Assessment 2 Guide on Canvas.</a:t>
            </a:r>
          </a:p>
        </p:txBody>
      </p:sp>
      <p:sp>
        <p:nvSpPr>
          <p:cNvPr id="7" name="TextBox 6">
            <a:extLst>
              <a:ext uri="{FF2B5EF4-FFF2-40B4-BE49-F238E27FC236}">
                <a16:creationId xmlns:a16="http://schemas.microsoft.com/office/drawing/2014/main" id="{AD7F7C0B-B868-3C03-8A15-1879B666F7BF}"/>
              </a:ext>
            </a:extLst>
          </p:cNvPr>
          <p:cNvSpPr txBox="1"/>
          <p:nvPr/>
        </p:nvSpPr>
        <p:spPr>
          <a:xfrm>
            <a:off x="6957848" y="851787"/>
            <a:ext cx="5234152" cy="4401205"/>
          </a:xfrm>
          <a:prstGeom prst="rect">
            <a:avLst/>
          </a:prstGeom>
          <a:noFill/>
          <a:ln>
            <a:solidFill>
              <a:srgbClr val="FF0000"/>
            </a:solidFill>
          </a:ln>
        </p:spPr>
        <p:txBody>
          <a:bodyPr wrap="square">
            <a:spAutoFit/>
          </a:bodyPr>
          <a:lstStyle/>
          <a:p>
            <a:pPr algn="l"/>
            <a:r>
              <a:rPr lang="en-US" sz="2800" b="0" i="0" dirty="0">
                <a:solidFill>
                  <a:srgbClr val="000000"/>
                </a:solidFill>
                <a:effectLst/>
                <a:highlight>
                  <a:srgbClr val="FFFFFF"/>
                </a:highlight>
                <a:latin typeface="Calibri" panose="020F0502020204030204" pitchFamily="34" charset="0"/>
                <a:cs typeface="Calibri" panose="020F0502020204030204" pitchFamily="34" charset="0"/>
              </a:rPr>
              <a:t>7. I got an EIP for a student in my class. Any special considerations necessary for the student?</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a:p>
            <a:pPr algn="l"/>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Yes. If their EIP plan includes ‘additional time for assessments’, they need to apply for extra time for the Certification Exam through </a:t>
            </a:r>
            <a:r>
              <a:rPr lang="en-US" sz="2800" b="0" i="0" dirty="0" err="1">
                <a:solidFill>
                  <a:srgbClr val="FF0000"/>
                </a:solidFill>
                <a:effectLst/>
                <a:highlight>
                  <a:srgbClr val="FFFF00"/>
                </a:highlight>
                <a:latin typeface="Calibri" panose="020F0502020204030204" pitchFamily="34" charset="0"/>
                <a:cs typeface="Calibri" panose="020F0502020204030204" pitchFamily="34" charset="0"/>
              </a:rPr>
              <a:t>Certiport</a:t>
            </a:r>
            <a:r>
              <a:rPr lang="en-US" sz="2800" b="0" i="0" dirty="0">
                <a:solidFill>
                  <a:srgbClr val="FF0000"/>
                </a:solidFill>
                <a:effectLst/>
                <a:highlight>
                  <a:srgbClr val="FFFF00"/>
                </a:highlight>
                <a:latin typeface="Calibri" panose="020F0502020204030204" pitchFamily="34" charset="0"/>
                <a:cs typeface="Calibri" panose="020F0502020204030204" pitchFamily="34" charset="0"/>
              </a:rPr>
              <a:t>. Detailed instructions are provided in the Assessment 2 Guide on canvas.</a:t>
            </a:r>
            <a:endParaRPr lang="en-US" sz="2800" b="0" i="0" dirty="0">
              <a:solidFill>
                <a:srgbClr val="42424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0415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mputer script on a screen">
            <a:extLst>
              <a:ext uri="{FF2B5EF4-FFF2-40B4-BE49-F238E27FC236}">
                <a16:creationId xmlns:a16="http://schemas.microsoft.com/office/drawing/2014/main" id="{7F99A1C5-3744-AD25-AFA2-8B1366EA62D2}"/>
              </a:ext>
            </a:extLst>
          </p:cNvPr>
          <p:cNvPicPr>
            <a:picLocks noChangeAspect="1"/>
          </p:cNvPicPr>
          <p:nvPr/>
        </p:nvPicPr>
        <p:blipFill>
          <a:blip r:embed="rId2"/>
          <a:srcRect l="481" r="40253" b="-1"/>
          <a:stretch/>
        </p:blipFill>
        <p:spPr>
          <a:xfrm>
            <a:off x="6103027" y="10"/>
            <a:ext cx="6088971" cy="6857990"/>
          </a:xfrm>
          <a:prstGeom prst="rect">
            <a:avLst/>
          </a:prstGeom>
        </p:spPr>
      </p:pic>
      <p:sp useBgFill="1">
        <p:nvSpPr>
          <p:cNvPr id="19" name="Rectangle 1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B57B159-EFA5-77C6-3D96-0F80E65B34CC}"/>
              </a:ext>
            </a:extLst>
          </p:cNvPr>
          <p:cNvSpPr txBox="1">
            <a:spLocks noGrp="1"/>
          </p:cNvSpPr>
          <p:nvPr>
            <p:ph type="title"/>
          </p:nvPr>
        </p:nvSpPr>
        <p:spPr>
          <a:xfrm>
            <a:off x="280219" y="132735"/>
            <a:ext cx="5633884" cy="2035278"/>
          </a:xfrm>
          <a:prstGeom prst="rect">
            <a:avLst/>
          </a:prstGeom>
        </p:spPr>
        <p:txBody>
          <a:bodyPr vert="horz" lIns="91440" tIns="45720" rIns="91440" bIns="45720" rtlCol="0" anchor="ctr">
            <a:normAutofit/>
          </a:bodyPr>
          <a:lstStyle/>
          <a:p>
            <a:pPr marL="88900"/>
            <a:r>
              <a:rPr lang="en-US" sz="2800" kern="1200">
                <a:effectLst/>
                <a:latin typeface="Calibri" panose="020F0502020204030204" pitchFamily="34" charset="0"/>
                <a:cs typeface="Calibri" panose="020F0502020204030204" pitchFamily="34" charset="0"/>
              </a:rPr>
              <a:t>Submit the screenshot of the “Domain 1 Post Assessment" score via the week 1 submission box. Make sure your name is visible in the screenshots.</a:t>
            </a:r>
            <a:endParaRPr lang="en-US" sz="2800" kern="1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BC48DEB-53CC-CA6E-995E-2C84F45A483F}"/>
              </a:ext>
            </a:extLst>
          </p:cNvPr>
          <p:cNvSpPr>
            <a:spLocks noGrp="1"/>
          </p:cNvSpPr>
          <p:nvPr>
            <p:ph idx="1"/>
          </p:nvPr>
        </p:nvSpPr>
        <p:spPr>
          <a:xfrm>
            <a:off x="480843" y="2884929"/>
            <a:ext cx="5141338" cy="3374137"/>
          </a:xfrm>
        </p:spPr>
        <p:txBody>
          <a:bodyPr vert="horz" lIns="91440" tIns="45720" rIns="91440" bIns="45720" rtlCol="0" anchor="ctr">
            <a:normAutofit/>
          </a:bodyPr>
          <a:lstStyle/>
          <a:p>
            <a:pPr marL="0" indent="0">
              <a:buNone/>
            </a:pPr>
            <a:r>
              <a:rPr lang="en-US" sz="3800" kern="1200">
                <a:latin typeface="Calibri" panose="020F0502020204030204" pitchFamily="34" charset="0"/>
                <a:cs typeface="Calibri" panose="020F0502020204030204" pitchFamily="34" charset="0"/>
              </a:rPr>
              <a:t>Thank you</a:t>
            </a:r>
            <a:endParaRPr lang="en-US" sz="3800">
              <a:latin typeface="Calibri" panose="020F0502020204030204" pitchFamily="34" charset="0"/>
              <a:cs typeface="Calibri" panose="020F0502020204030204" pitchFamily="34" charset="0"/>
            </a:endParaRPr>
          </a:p>
          <a:p>
            <a:pPr marL="0" indent="0">
              <a:buNone/>
            </a:pPr>
            <a:r>
              <a:rPr lang="en-US" sz="3800" kern="1200">
                <a:latin typeface="Calibri" panose="020F0502020204030204" pitchFamily="34" charset="0"/>
                <a:cs typeface="Calibri" panose="020F0502020204030204" pitchFamily="34" charset="0"/>
              </a:rPr>
              <a:t>Dr. Farshid Keivanian</a:t>
            </a:r>
            <a:endParaRPr lang="en-US" sz="3800" kern="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034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183931" y="423875"/>
            <a:ext cx="11824138"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Domains 1 to 5 (Weeks 1 to 5) – Each week we do one of them</a:t>
            </a:r>
            <a:endParaRPr lang="en-AU" sz="2800" dirty="0"/>
          </a:p>
        </p:txBody>
      </p:sp>
      <p:pic>
        <p:nvPicPr>
          <p:cNvPr id="3" name="Picture 2">
            <a:extLst>
              <a:ext uri="{FF2B5EF4-FFF2-40B4-BE49-F238E27FC236}">
                <a16:creationId xmlns:a16="http://schemas.microsoft.com/office/drawing/2014/main" id="{40F05FB3-8D90-DC76-6331-B77EECC815B5}"/>
              </a:ext>
            </a:extLst>
          </p:cNvPr>
          <p:cNvPicPr>
            <a:picLocks noChangeAspect="1"/>
          </p:cNvPicPr>
          <p:nvPr/>
        </p:nvPicPr>
        <p:blipFill rotWithShape="1">
          <a:blip r:embed="rId2"/>
          <a:srcRect t="7969" b="6180"/>
          <a:stretch/>
        </p:blipFill>
        <p:spPr>
          <a:xfrm>
            <a:off x="183931" y="1148056"/>
            <a:ext cx="11824138" cy="5709945"/>
          </a:xfrm>
          <a:prstGeom prst="rect">
            <a:avLst/>
          </a:prstGeom>
        </p:spPr>
      </p:pic>
      <p:sp>
        <p:nvSpPr>
          <p:cNvPr id="2" name="Rectangle: Rounded Corners 1">
            <a:extLst>
              <a:ext uri="{FF2B5EF4-FFF2-40B4-BE49-F238E27FC236}">
                <a16:creationId xmlns:a16="http://schemas.microsoft.com/office/drawing/2014/main" id="{D5F75589-2939-1990-EB24-A89CCD151BBF}"/>
              </a:ext>
            </a:extLst>
          </p:cNvPr>
          <p:cNvSpPr/>
          <p:nvPr/>
        </p:nvSpPr>
        <p:spPr>
          <a:xfrm>
            <a:off x="283780" y="2932385"/>
            <a:ext cx="2575035" cy="3258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32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9C499-D113-EAF6-3642-36B8C6F992AF}"/>
              </a:ext>
            </a:extLst>
          </p:cNvPr>
          <p:cNvSpPr txBox="1"/>
          <p:nvPr/>
        </p:nvSpPr>
        <p:spPr>
          <a:xfrm>
            <a:off x="183931" y="423875"/>
            <a:ext cx="11824138" cy="675441"/>
          </a:xfrm>
          <a:prstGeom prst="rect">
            <a:avLst/>
          </a:prstGeom>
          <a:noFill/>
          <a:ln>
            <a:solidFill>
              <a:srgbClr val="FF0000"/>
            </a:solidFill>
          </a:ln>
        </p:spPr>
        <p:txBody>
          <a:bodyPr wrap="square">
            <a:spAutoFit/>
          </a:bodyPr>
          <a:lstStyle/>
          <a:p>
            <a:pPr marL="457200" indent="-457200">
              <a:lnSpc>
                <a:spcPct val="150000"/>
              </a:lnSpc>
              <a:buFont typeface="Arial" panose="020B0604020202020204" pitchFamily="34" charset="0"/>
              <a:buChar char="•"/>
            </a:pPr>
            <a:r>
              <a:rPr lang="en-US" sz="2800" dirty="0">
                <a:effectLst/>
                <a:latin typeface="Calibri" panose="020F0502020204030204" pitchFamily="34" charset="0"/>
                <a:ea typeface="Aptos" panose="020B0004020202020204" pitchFamily="34" charset="0"/>
              </a:rPr>
              <a:t>Project Workbook details of each part with examples (start of class)</a:t>
            </a:r>
            <a:endParaRPr lang="en-AU" sz="2800" dirty="0"/>
          </a:p>
        </p:txBody>
      </p:sp>
      <p:pic>
        <p:nvPicPr>
          <p:cNvPr id="4" name="Picture 3">
            <a:extLst>
              <a:ext uri="{FF2B5EF4-FFF2-40B4-BE49-F238E27FC236}">
                <a16:creationId xmlns:a16="http://schemas.microsoft.com/office/drawing/2014/main" id="{D196EA7E-FCF3-FFE0-0E11-E0A783C34814}"/>
              </a:ext>
            </a:extLst>
          </p:cNvPr>
          <p:cNvPicPr>
            <a:picLocks noChangeAspect="1"/>
          </p:cNvPicPr>
          <p:nvPr/>
        </p:nvPicPr>
        <p:blipFill rotWithShape="1">
          <a:blip r:embed="rId2"/>
          <a:srcRect t="7969" b="6181"/>
          <a:stretch/>
        </p:blipFill>
        <p:spPr>
          <a:xfrm>
            <a:off x="558718" y="1240222"/>
            <a:ext cx="11074564" cy="5347970"/>
          </a:xfrm>
          <a:prstGeom prst="rect">
            <a:avLst/>
          </a:prstGeom>
        </p:spPr>
      </p:pic>
      <p:sp>
        <p:nvSpPr>
          <p:cNvPr id="5" name="Rectangle: Rounded Corners 4">
            <a:extLst>
              <a:ext uri="{FF2B5EF4-FFF2-40B4-BE49-F238E27FC236}">
                <a16:creationId xmlns:a16="http://schemas.microsoft.com/office/drawing/2014/main" id="{8DE656AA-501C-0883-E8D6-F1045F73889C}"/>
              </a:ext>
            </a:extLst>
          </p:cNvPr>
          <p:cNvSpPr/>
          <p:nvPr/>
        </p:nvSpPr>
        <p:spPr>
          <a:xfrm>
            <a:off x="558718" y="3139966"/>
            <a:ext cx="2575035" cy="3258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17493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692</TotalTime>
  <Words>5385</Words>
  <Application>Microsoft Office PowerPoint</Application>
  <PresentationFormat>Widescreen</PresentationFormat>
  <Paragraphs>443</Paragraphs>
  <Slides>76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Aptos</vt:lpstr>
      <vt:lpstr>Aptos Display</vt:lpstr>
      <vt:lpstr>Arial</vt:lpstr>
      <vt:lpstr>Calibri</vt:lpstr>
      <vt:lpstr>Office Theme</vt:lpstr>
      <vt:lpstr>ITEC100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Submit the screenshot of the “Domain 1 Post Assessment" score via the week 1 submission box. Make sure your name is visible in the screenshots.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173</cp:revision>
  <dcterms:created xsi:type="dcterms:W3CDTF">2024-07-30T23:10:44Z</dcterms:created>
  <dcterms:modified xsi:type="dcterms:W3CDTF">2024-08-02T07:27:05Z</dcterms:modified>
</cp:coreProperties>
</file>